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98" r:id="rId3"/>
    <p:sldId id="308" r:id="rId4"/>
    <p:sldId id="259" r:id="rId5"/>
    <p:sldId id="306" r:id="rId6"/>
    <p:sldId id="300" r:id="rId7"/>
    <p:sldId id="307" r:id="rId8"/>
    <p:sldId id="296" r:id="rId9"/>
    <p:sldId id="294" r:id="rId10"/>
    <p:sldId id="303" r:id="rId11"/>
    <p:sldId id="260" r:id="rId12"/>
    <p:sldId id="266" r:id="rId13"/>
    <p:sldId id="304" r:id="rId14"/>
    <p:sldId id="305" r:id="rId15"/>
    <p:sldId id="30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5"/>
    <p:restoredTop sz="50000"/>
  </p:normalViewPr>
  <p:slideViewPr>
    <p:cSldViewPr snapToGrid="0" snapToObjects="1">
      <p:cViewPr varScale="1">
        <p:scale>
          <a:sx n="54" d="100"/>
          <a:sy n="54" d="100"/>
        </p:scale>
        <p:origin x="2024"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75AB4-5DF4-0A4C-8CE7-37A0022ABDDE}"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CA1818CC-3D31-F249-A737-C1DB5995FDFE}">
      <dgm:prSet phldrT="[Text]"/>
      <dgm:spPr/>
      <dgm:t>
        <a:bodyPr/>
        <a:lstStyle/>
        <a:p>
          <a:r>
            <a:rPr lang="en-US" dirty="0"/>
            <a:t>NUMBER OF HEARINGS</a:t>
          </a:r>
        </a:p>
      </dgm:t>
    </dgm:pt>
    <dgm:pt modelId="{ED27F1C5-E75F-1344-8EAF-757D396299F4}" type="parTrans" cxnId="{0945FE22-40A5-BE49-93C1-6F70FE7BCB75}">
      <dgm:prSet/>
      <dgm:spPr/>
      <dgm:t>
        <a:bodyPr/>
        <a:lstStyle/>
        <a:p>
          <a:endParaRPr lang="en-US"/>
        </a:p>
      </dgm:t>
    </dgm:pt>
    <dgm:pt modelId="{C96251F2-CBF0-8441-B49A-756DF90B7634}" type="sibTrans" cxnId="{0945FE22-40A5-BE49-93C1-6F70FE7BCB75}">
      <dgm:prSet/>
      <dgm:spPr/>
      <dgm:t>
        <a:bodyPr/>
        <a:lstStyle/>
        <a:p>
          <a:endParaRPr lang="en-US"/>
        </a:p>
      </dgm:t>
    </dgm:pt>
    <dgm:pt modelId="{21A810F0-E476-DC44-931B-35DBFC16A50F}">
      <dgm:prSet phldrT="[Text]"/>
      <dgm:spPr/>
      <dgm:t>
        <a:bodyPr/>
        <a:lstStyle/>
        <a:p>
          <a:r>
            <a:rPr lang="en-US" b="1" dirty="0"/>
            <a:t>12</a:t>
          </a:r>
          <a:r>
            <a:rPr lang="en-US" dirty="0"/>
            <a:t> in total (March to December); </a:t>
          </a:r>
        </a:p>
      </dgm:t>
    </dgm:pt>
    <dgm:pt modelId="{39CB89A3-C278-014A-BF99-F8B29AAAD8A3}" type="parTrans" cxnId="{C5855CE9-3826-544F-A7D9-A46FE097BE21}">
      <dgm:prSet/>
      <dgm:spPr/>
      <dgm:t>
        <a:bodyPr/>
        <a:lstStyle/>
        <a:p>
          <a:endParaRPr lang="en-US"/>
        </a:p>
      </dgm:t>
    </dgm:pt>
    <dgm:pt modelId="{7FFA43CB-7A6D-DB47-B1F3-735928422667}" type="sibTrans" cxnId="{C5855CE9-3826-544F-A7D9-A46FE097BE21}">
      <dgm:prSet/>
      <dgm:spPr/>
      <dgm:t>
        <a:bodyPr/>
        <a:lstStyle/>
        <a:p>
          <a:endParaRPr lang="en-US"/>
        </a:p>
      </dgm:t>
    </dgm:pt>
    <dgm:pt modelId="{A6D5BBFF-F91F-4845-BC73-42763CD4547A}">
      <dgm:prSet phldrT="[Text]"/>
      <dgm:spPr/>
      <dgm:t>
        <a:bodyPr/>
        <a:lstStyle/>
        <a:p>
          <a:r>
            <a:rPr lang="en-US" b="1" dirty="0"/>
            <a:t>2</a:t>
          </a:r>
          <a:r>
            <a:rPr lang="en-US" dirty="0"/>
            <a:t> hearings per month</a:t>
          </a:r>
        </a:p>
      </dgm:t>
    </dgm:pt>
    <dgm:pt modelId="{183D31A3-20D1-B744-A497-D0B179DB7845}" type="parTrans" cxnId="{2BF600E2-F726-084B-820B-CC40486324FD}">
      <dgm:prSet/>
      <dgm:spPr/>
      <dgm:t>
        <a:bodyPr/>
        <a:lstStyle/>
        <a:p>
          <a:endParaRPr lang="en-US"/>
        </a:p>
      </dgm:t>
    </dgm:pt>
    <dgm:pt modelId="{FC9D89D5-8AED-E541-9F83-4D538439E708}" type="sibTrans" cxnId="{2BF600E2-F726-084B-820B-CC40486324FD}">
      <dgm:prSet/>
      <dgm:spPr/>
      <dgm:t>
        <a:bodyPr/>
        <a:lstStyle/>
        <a:p>
          <a:endParaRPr lang="en-US"/>
        </a:p>
      </dgm:t>
    </dgm:pt>
    <dgm:pt modelId="{C68BDB73-9945-3D41-AF31-8CBCA4597753}">
      <dgm:prSet phldrT="[Text]"/>
      <dgm:spPr/>
      <dgm:t>
        <a:bodyPr/>
        <a:lstStyle/>
        <a:p>
          <a:r>
            <a:rPr lang="en-US" dirty="0"/>
            <a:t>NUMBER OF WITNESSES</a:t>
          </a:r>
        </a:p>
      </dgm:t>
    </dgm:pt>
    <dgm:pt modelId="{2D5A76EA-D012-074C-8FEC-DE0810AFE18E}" type="parTrans" cxnId="{9ED180E9-11AF-E941-A0FD-B0BE3B7D0314}">
      <dgm:prSet/>
      <dgm:spPr/>
      <dgm:t>
        <a:bodyPr/>
        <a:lstStyle/>
        <a:p>
          <a:endParaRPr lang="en-US"/>
        </a:p>
      </dgm:t>
    </dgm:pt>
    <dgm:pt modelId="{EB34E079-2F49-DB4F-A31A-DF77BEEA2FAD}" type="sibTrans" cxnId="{9ED180E9-11AF-E941-A0FD-B0BE3B7D0314}">
      <dgm:prSet/>
      <dgm:spPr/>
      <dgm:t>
        <a:bodyPr/>
        <a:lstStyle/>
        <a:p>
          <a:endParaRPr lang="en-US"/>
        </a:p>
      </dgm:t>
    </dgm:pt>
    <dgm:pt modelId="{8B7110A1-8486-814D-887B-F1FE5FF81207}">
      <dgm:prSet phldrT="[Text]"/>
      <dgm:spPr/>
      <dgm:t>
        <a:bodyPr/>
        <a:lstStyle/>
        <a:p>
          <a:r>
            <a:rPr lang="en-US" b="1" dirty="0"/>
            <a:t>78</a:t>
          </a:r>
          <a:r>
            <a:rPr lang="en-US" dirty="0"/>
            <a:t> in total</a:t>
          </a:r>
        </a:p>
      </dgm:t>
    </dgm:pt>
    <dgm:pt modelId="{33721B36-7DD9-724D-A0E7-629BB499737C}" type="parTrans" cxnId="{B05FC106-E606-5644-97EB-70477FC0C7EE}">
      <dgm:prSet/>
      <dgm:spPr/>
      <dgm:t>
        <a:bodyPr/>
        <a:lstStyle/>
        <a:p>
          <a:endParaRPr lang="en-US"/>
        </a:p>
      </dgm:t>
    </dgm:pt>
    <dgm:pt modelId="{8652B4A0-5D3A-A548-A8F2-DC705EC5B394}" type="sibTrans" cxnId="{B05FC106-E606-5644-97EB-70477FC0C7EE}">
      <dgm:prSet/>
      <dgm:spPr/>
      <dgm:t>
        <a:bodyPr/>
        <a:lstStyle/>
        <a:p>
          <a:endParaRPr lang="en-US"/>
        </a:p>
      </dgm:t>
    </dgm:pt>
    <dgm:pt modelId="{2605FE08-6B4A-B74C-AB59-BACECD699804}">
      <dgm:prSet phldrT="[Text]"/>
      <dgm:spPr/>
      <dgm:t>
        <a:bodyPr/>
        <a:lstStyle/>
        <a:p>
          <a:r>
            <a:rPr lang="en-US" b="1" dirty="0"/>
            <a:t>26</a:t>
          </a:r>
          <a:r>
            <a:rPr lang="en-US" dirty="0"/>
            <a:t> Community Witnesses; </a:t>
          </a:r>
        </a:p>
        <a:p>
          <a:r>
            <a:rPr lang="en-US" b="1" dirty="0"/>
            <a:t>39</a:t>
          </a:r>
          <a:r>
            <a:rPr lang="en-US" dirty="0"/>
            <a:t> Expert Resource</a:t>
          </a:r>
          <a:r>
            <a:rPr lang="en-US" baseline="0" dirty="0"/>
            <a:t> Persons</a:t>
          </a:r>
          <a:r>
            <a:rPr lang="en-US" dirty="0"/>
            <a:t> (Petitioners)</a:t>
          </a:r>
        </a:p>
        <a:p>
          <a:r>
            <a:rPr lang="en-US" b="1" dirty="0"/>
            <a:t>13</a:t>
          </a:r>
          <a:r>
            <a:rPr lang="en-US" dirty="0"/>
            <a:t> Expert</a:t>
          </a:r>
          <a:r>
            <a:rPr lang="en-US" baseline="0" dirty="0"/>
            <a:t> Resource Persons (CHR)</a:t>
          </a:r>
          <a:endParaRPr lang="en-US" dirty="0"/>
        </a:p>
      </dgm:t>
    </dgm:pt>
    <dgm:pt modelId="{8942828D-4368-7D4B-9D2F-A7D956FDC32E}" type="parTrans" cxnId="{2FC3EC8D-6104-1145-9C5A-F1484C7C8FCA}">
      <dgm:prSet/>
      <dgm:spPr/>
      <dgm:t>
        <a:bodyPr/>
        <a:lstStyle/>
        <a:p>
          <a:endParaRPr lang="en-US"/>
        </a:p>
      </dgm:t>
    </dgm:pt>
    <dgm:pt modelId="{B2994F5D-5B75-4546-8BDF-6D353D1A568E}" type="sibTrans" cxnId="{2FC3EC8D-6104-1145-9C5A-F1484C7C8FCA}">
      <dgm:prSet/>
      <dgm:spPr/>
      <dgm:t>
        <a:bodyPr/>
        <a:lstStyle/>
        <a:p>
          <a:endParaRPr lang="en-US"/>
        </a:p>
      </dgm:t>
    </dgm:pt>
    <dgm:pt modelId="{15EFBF94-FBFB-7748-A36B-73B2EC628519}">
      <dgm:prSet phldrT="[Text]"/>
      <dgm:spPr/>
      <dgm:t>
        <a:bodyPr/>
        <a:lstStyle/>
        <a:p>
          <a:r>
            <a:rPr lang="en-US" dirty="0"/>
            <a:t>NUMBER OF EXHIBITS</a:t>
          </a:r>
        </a:p>
      </dgm:t>
    </dgm:pt>
    <dgm:pt modelId="{FA8F463A-ABD5-7B4D-A079-FE80D6AFB224}" type="parTrans" cxnId="{37D8404C-517B-3D43-BA78-9AE10D5CBE12}">
      <dgm:prSet/>
      <dgm:spPr/>
      <dgm:t>
        <a:bodyPr/>
        <a:lstStyle/>
        <a:p>
          <a:endParaRPr lang="en-US"/>
        </a:p>
      </dgm:t>
    </dgm:pt>
    <dgm:pt modelId="{12B2101E-44AF-AD42-BE08-C782DBA635F7}" type="sibTrans" cxnId="{37D8404C-517B-3D43-BA78-9AE10D5CBE12}">
      <dgm:prSet/>
      <dgm:spPr/>
      <dgm:t>
        <a:bodyPr/>
        <a:lstStyle/>
        <a:p>
          <a:endParaRPr lang="en-US"/>
        </a:p>
      </dgm:t>
    </dgm:pt>
    <dgm:pt modelId="{DBACA474-A63B-254C-BD6F-145B08008F80}">
      <dgm:prSet phldrT="[Text]"/>
      <dgm:spPr/>
      <dgm:t>
        <a:bodyPr/>
        <a:lstStyle/>
        <a:p>
          <a:r>
            <a:rPr lang="en-US" b="1" dirty="0"/>
            <a:t>239</a:t>
          </a:r>
          <a:r>
            <a:rPr lang="en-US" dirty="0"/>
            <a:t> in total</a:t>
          </a:r>
        </a:p>
      </dgm:t>
    </dgm:pt>
    <dgm:pt modelId="{15B809CE-F5FB-6E44-B43A-867EB9525014}" type="parTrans" cxnId="{DC3BF7B2-7C40-6344-8FF9-623D8330C2C2}">
      <dgm:prSet/>
      <dgm:spPr/>
      <dgm:t>
        <a:bodyPr/>
        <a:lstStyle/>
        <a:p>
          <a:endParaRPr lang="en-US"/>
        </a:p>
      </dgm:t>
    </dgm:pt>
    <dgm:pt modelId="{8E1D62CC-AE2E-DE49-8696-127E0B69F397}" type="sibTrans" cxnId="{DC3BF7B2-7C40-6344-8FF9-623D8330C2C2}">
      <dgm:prSet/>
      <dgm:spPr/>
      <dgm:t>
        <a:bodyPr/>
        <a:lstStyle/>
        <a:p>
          <a:endParaRPr lang="en-US"/>
        </a:p>
      </dgm:t>
    </dgm:pt>
    <dgm:pt modelId="{2F57031D-74F9-6545-A6E9-8B59D46A2280}">
      <dgm:prSet phldrT="[Text]"/>
      <dgm:spPr/>
      <dgm:t>
        <a:bodyPr/>
        <a:lstStyle/>
        <a:p>
          <a:r>
            <a:rPr lang="en-US" b="1" dirty="0"/>
            <a:t>19 </a:t>
          </a:r>
          <a:r>
            <a:rPr lang="en-US" dirty="0"/>
            <a:t>(December 2017); </a:t>
          </a:r>
          <a:r>
            <a:rPr lang="en-US" b="1" dirty="0"/>
            <a:t>32</a:t>
          </a:r>
          <a:r>
            <a:rPr lang="en-US" dirty="0"/>
            <a:t> (March 2018); </a:t>
          </a:r>
          <a:r>
            <a:rPr lang="en-US" b="1" dirty="0"/>
            <a:t>44</a:t>
          </a:r>
          <a:r>
            <a:rPr lang="en-US" dirty="0"/>
            <a:t> (May 2018); </a:t>
          </a:r>
          <a:r>
            <a:rPr lang="en-US" b="1" dirty="0"/>
            <a:t>49</a:t>
          </a:r>
          <a:r>
            <a:rPr lang="en-US" dirty="0"/>
            <a:t> (August 2018); </a:t>
          </a:r>
          <a:r>
            <a:rPr lang="en-US" b="1" dirty="0"/>
            <a:t>25 </a:t>
          </a:r>
          <a:r>
            <a:rPr lang="en-US" dirty="0"/>
            <a:t>(September 2018); </a:t>
          </a:r>
          <a:r>
            <a:rPr lang="en-US" b="1" dirty="0"/>
            <a:t>43</a:t>
          </a:r>
          <a:r>
            <a:rPr lang="en-US" dirty="0"/>
            <a:t> (November 2018); </a:t>
          </a:r>
          <a:r>
            <a:rPr lang="en-US" b="1" dirty="0"/>
            <a:t>27</a:t>
          </a:r>
          <a:r>
            <a:rPr lang="en-US" dirty="0"/>
            <a:t> (December 2018)</a:t>
          </a:r>
        </a:p>
      </dgm:t>
    </dgm:pt>
    <dgm:pt modelId="{2E395192-F0A9-5A40-A12C-A18AEDDD919A}" type="parTrans" cxnId="{2085F0C7-2B10-E549-858C-D8705906BDBA}">
      <dgm:prSet/>
      <dgm:spPr/>
      <dgm:t>
        <a:bodyPr/>
        <a:lstStyle/>
        <a:p>
          <a:endParaRPr lang="en-US"/>
        </a:p>
      </dgm:t>
    </dgm:pt>
    <dgm:pt modelId="{707768B7-5D00-A546-AC44-DBE444516A33}" type="sibTrans" cxnId="{2085F0C7-2B10-E549-858C-D8705906BDBA}">
      <dgm:prSet/>
      <dgm:spPr/>
      <dgm:t>
        <a:bodyPr/>
        <a:lstStyle/>
        <a:p>
          <a:endParaRPr lang="en-US"/>
        </a:p>
      </dgm:t>
    </dgm:pt>
    <dgm:pt modelId="{FC11D4B9-2880-B243-BED8-F29173CD7A3F}" type="pres">
      <dgm:prSet presAssocID="{F7075AB4-5DF4-0A4C-8CE7-37A0022ABDDE}" presName="Name0" presStyleCnt="0">
        <dgm:presLayoutVars>
          <dgm:chPref val="3"/>
          <dgm:dir/>
          <dgm:animLvl val="lvl"/>
          <dgm:resizeHandles/>
        </dgm:presLayoutVars>
      </dgm:prSet>
      <dgm:spPr/>
    </dgm:pt>
    <dgm:pt modelId="{1AF87E90-156E-5943-8055-6889A138932B}" type="pres">
      <dgm:prSet presAssocID="{CA1818CC-3D31-F249-A737-C1DB5995FDFE}" presName="horFlow" presStyleCnt="0"/>
      <dgm:spPr/>
    </dgm:pt>
    <dgm:pt modelId="{5674FE57-88DB-DB46-85A3-389D1F63004D}" type="pres">
      <dgm:prSet presAssocID="{CA1818CC-3D31-F249-A737-C1DB5995FDFE}" presName="bigChev" presStyleLbl="node1" presStyleIdx="0" presStyleCnt="3"/>
      <dgm:spPr/>
    </dgm:pt>
    <dgm:pt modelId="{797D1888-A1F9-ED44-9032-05471ABA43A1}" type="pres">
      <dgm:prSet presAssocID="{39CB89A3-C278-014A-BF99-F8B29AAAD8A3}" presName="parTrans" presStyleCnt="0"/>
      <dgm:spPr/>
    </dgm:pt>
    <dgm:pt modelId="{00068A8C-7689-CD4B-96A8-C947B10F2126}" type="pres">
      <dgm:prSet presAssocID="{21A810F0-E476-DC44-931B-35DBFC16A50F}" presName="node" presStyleLbl="alignAccFollowNode1" presStyleIdx="0" presStyleCnt="6">
        <dgm:presLayoutVars>
          <dgm:bulletEnabled val="1"/>
        </dgm:presLayoutVars>
      </dgm:prSet>
      <dgm:spPr/>
    </dgm:pt>
    <dgm:pt modelId="{B29AF16C-5972-9541-8F2D-D4386B26D8B7}" type="pres">
      <dgm:prSet presAssocID="{7FFA43CB-7A6D-DB47-B1F3-735928422667}" presName="sibTrans" presStyleCnt="0"/>
      <dgm:spPr/>
    </dgm:pt>
    <dgm:pt modelId="{4DD7F075-C74D-3242-B9B4-BFDBDCCC8234}" type="pres">
      <dgm:prSet presAssocID="{A6D5BBFF-F91F-4845-BC73-42763CD4547A}" presName="node" presStyleLbl="alignAccFollowNode1" presStyleIdx="1" presStyleCnt="6" custScaleX="192832">
        <dgm:presLayoutVars>
          <dgm:bulletEnabled val="1"/>
        </dgm:presLayoutVars>
      </dgm:prSet>
      <dgm:spPr/>
    </dgm:pt>
    <dgm:pt modelId="{EB88F291-E3B0-6A40-89AC-2B6A29F0270D}" type="pres">
      <dgm:prSet presAssocID="{CA1818CC-3D31-F249-A737-C1DB5995FDFE}" presName="vSp" presStyleCnt="0"/>
      <dgm:spPr/>
    </dgm:pt>
    <dgm:pt modelId="{676887B1-7D9A-F44E-9DDB-69E69E6F5C4B}" type="pres">
      <dgm:prSet presAssocID="{C68BDB73-9945-3D41-AF31-8CBCA4597753}" presName="horFlow" presStyleCnt="0"/>
      <dgm:spPr/>
    </dgm:pt>
    <dgm:pt modelId="{BA14EC46-8582-7D45-82A6-1D4A488F5CE6}" type="pres">
      <dgm:prSet presAssocID="{C68BDB73-9945-3D41-AF31-8CBCA4597753}" presName="bigChev" presStyleLbl="node1" presStyleIdx="1" presStyleCnt="3"/>
      <dgm:spPr/>
    </dgm:pt>
    <dgm:pt modelId="{EE3EBFC2-BE21-B747-9669-3AACDE802785}" type="pres">
      <dgm:prSet presAssocID="{33721B36-7DD9-724D-A0E7-629BB499737C}" presName="parTrans" presStyleCnt="0"/>
      <dgm:spPr/>
    </dgm:pt>
    <dgm:pt modelId="{8B48ABB5-691D-C547-B04E-C58615CB10F1}" type="pres">
      <dgm:prSet presAssocID="{8B7110A1-8486-814D-887B-F1FE5FF81207}" presName="node" presStyleLbl="alignAccFollowNode1" presStyleIdx="2" presStyleCnt="6">
        <dgm:presLayoutVars>
          <dgm:bulletEnabled val="1"/>
        </dgm:presLayoutVars>
      </dgm:prSet>
      <dgm:spPr/>
    </dgm:pt>
    <dgm:pt modelId="{0A13B0D4-AFBB-D440-B51B-A03272885ABF}" type="pres">
      <dgm:prSet presAssocID="{8652B4A0-5D3A-A548-A8F2-DC705EC5B394}" presName="sibTrans" presStyleCnt="0"/>
      <dgm:spPr/>
    </dgm:pt>
    <dgm:pt modelId="{9AAEE153-5D55-324A-B94E-A60BA3F9D170}" type="pres">
      <dgm:prSet presAssocID="{2605FE08-6B4A-B74C-AB59-BACECD699804}" presName="node" presStyleLbl="alignAccFollowNode1" presStyleIdx="3" presStyleCnt="6" custScaleX="188677">
        <dgm:presLayoutVars>
          <dgm:bulletEnabled val="1"/>
        </dgm:presLayoutVars>
      </dgm:prSet>
      <dgm:spPr/>
    </dgm:pt>
    <dgm:pt modelId="{07396F02-4B39-6241-B81F-DA05FB40F495}" type="pres">
      <dgm:prSet presAssocID="{C68BDB73-9945-3D41-AF31-8CBCA4597753}" presName="vSp" presStyleCnt="0"/>
      <dgm:spPr/>
    </dgm:pt>
    <dgm:pt modelId="{7DE4F1CA-27B2-5047-8237-6CADEE88B462}" type="pres">
      <dgm:prSet presAssocID="{15EFBF94-FBFB-7748-A36B-73B2EC628519}" presName="horFlow" presStyleCnt="0"/>
      <dgm:spPr/>
    </dgm:pt>
    <dgm:pt modelId="{5F28A0D6-D47D-5245-8B39-33765F406D80}" type="pres">
      <dgm:prSet presAssocID="{15EFBF94-FBFB-7748-A36B-73B2EC628519}" presName="bigChev" presStyleLbl="node1" presStyleIdx="2" presStyleCnt="3"/>
      <dgm:spPr/>
    </dgm:pt>
    <dgm:pt modelId="{0AA565D2-BE21-5445-8A81-84EBF4EC391E}" type="pres">
      <dgm:prSet presAssocID="{15B809CE-F5FB-6E44-B43A-867EB9525014}" presName="parTrans" presStyleCnt="0"/>
      <dgm:spPr/>
    </dgm:pt>
    <dgm:pt modelId="{6EDCCD57-30F5-D244-AE39-02467DD6585C}" type="pres">
      <dgm:prSet presAssocID="{DBACA474-A63B-254C-BD6F-145B08008F80}" presName="node" presStyleLbl="alignAccFollowNode1" presStyleIdx="4" presStyleCnt="6">
        <dgm:presLayoutVars>
          <dgm:bulletEnabled val="1"/>
        </dgm:presLayoutVars>
      </dgm:prSet>
      <dgm:spPr/>
    </dgm:pt>
    <dgm:pt modelId="{B36FD095-04C6-C242-A2C9-1B1C4A27F9D1}" type="pres">
      <dgm:prSet presAssocID="{8E1D62CC-AE2E-DE49-8696-127E0B69F397}" presName="sibTrans" presStyleCnt="0"/>
      <dgm:spPr/>
    </dgm:pt>
    <dgm:pt modelId="{217824F6-C8E1-D941-B5CC-C12614F1228E}" type="pres">
      <dgm:prSet presAssocID="{2F57031D-74F9-6545-A6E9-8B59D46A2280}" presName="node" presStyleLbl="alignAccFollowNode1" presStyleIdx="5" presStyleCnt="6" custScaleX="185443">
        <dgm:presLayoutVars>
          <dgm:bulletEnabled val="1"/>
        </dgm:presLayoutVars>
      </dgm:prSet>
      <dgm:spPr/>
    </dgm:pt>
  </dgm:ptLst>
  <dgm:cxnLst>
    <dgm:cxn modelId="{B05FC106-E606-5644-97EB-70477FC0C7EE}" srcId="{C68BDB73-9945-3D41-AF31-8CBCA4597753}" destId="{8B7110A1-8486-814D-887B-F1FE5FF81207}" srcOrd="0" destOrd="0" parTransId="{33721B36-7DD9-724D-A0E7-629BB499737C}" sibTransId="{8652B4A0-5D3A-A548-A8F2-DC705EC5B394}"/>
    <dgm:cxn modelId="{3D784C11-76DD-414E-A3BF-3F417944FA52}" type="presOf" srcId="{2F57031D-74F9-6545-A6E9-8B59D46A2280}" destId="{217824F6-C8E1-D941-B5CC-C12614F1228E}" srcOrd="0" destOrd="0" presId="urn:microsoft.com/office/officeart/2005/8/layout/lProcess3"/>
    <dgm:cxn modelId="{E3AC6A19-8B3A-5645-8E34-4773E8C9E985}" type="presOf" srcId="{CA1818CC-3D31-F249-A737-C1DB5995FDFE}" destId="{5674FE57-88DB-DB46-85A3-389D1F63004D}" srcOrd="0" destOrd="0" presId="urn:microsoft.com/office/officeart/2005/8/layout/lProcess3"/>
    <dgm:cxn modelId="{0945FE22-40A5-BE49-93C1-6F70FE7BCB75}" srcId="{F7075AB4-5DF4-0A4C-8CE7-37A0022ABDDE}" destId="{CA1818CC-3D31-F249-A737-C1DB5995FDFE}" srcOrd="0" destOrd="0" parTransId="{ED27F1C5-E75F-1344-8EAF-757D396299F4}" sibTransId="{C96251F2-CBF0-8441-B49A-756DF90B7634}"/>
    <dgm:cxn modelId="{DCA0D337-FC22-E148-8503-141478075C0D}" type="presOf" srcId="{8B7110A1-8486-814D-887B-F1FE5FF81207}" destId="{8B48ABB5-691D-C547-B04E-C58615CB10F1}" srcOrd="0" destOrd="0" presId="urn:microsoft.com/office/officeart/2005/8/layout/lProcess3"/>
    <dgm:cxn modelId="{37D8404C-517B-3D43-BA78-9AE10D5CBE12}" srcId="{F7075AB4-5DF4-0A4C-8CE7-37A0022ABDDE}" destId="{15EFBF94-FBFB-7748-A36B-73B2EC628519}" srcOrd="2" destOrd="0" parTransId="{FA8F463A-ABD5-7B4D-A079-FE80D6AFB224}" sibTransId="{12B2101E-44AF-AD42-BE08-C782DBA635F7}"/>
    <dgm:cxn modelId="{20CFB963-5550-7043-8065-C266838B74C7}" type="presOf" srcId="{F7075AB4-5DF4-0A4C-8CE7-37A0022ABDDE}" destId="{FC11D4B9-2880-B243-BED8-F29173CD7A3F}" srcOrd="0" destOrd="0" presId="urn:microsoft.com/office/officeart/2005/8/layout/lProcess3"/>
    <dgm:cxn modelId="{378DFD76-57A8-7F47-9FE0-E7B7E641FA86}" type="presOf" srcId="{21A810F0-E476-DC44-931B-35DBFC16A50F}" destId="{00068A8C-7689-CD4B-96A8-C947B10F2126}" srcOrd="0" destOrd="0" presId="urn:microsoft.com/office/officeart/2005/8/layout/lProcess3"/>
    <dgm:cxn modelId="{16A4297F-49E5-CF4B-9C73-D57F87EDCC46}" type="presOf" srcId="{DBACA474-A63B-254C-BD6F-145B08008F80}" destId="{6EDCCD57-30F5-D244-AE39-02467DD6585C}" srcOrd="0" destOrd="0" presId="urn:microsoft.com/office/officeart/2005/8/layout/lProcess3"/>
    <dgm:cxn modelId="{2FC3EC8D-6104-1145-9C5A-F1484C7C8FCA}" srcId="{C68BDB73-9945-3D41-AF31-8CBCA4597753}" destId="{2605FE08-6B4A-B74C-AB59-BACECD699804}" srcOrd="1" destOrd="0" parTransId="{8942828D-4368-7D4B-9D2F-A7D956FDC32E}" sibTransId="{B2994F5D-5B75-4546-8BDF-6D353D1A568E}"/>
    <dgm:cxn modelId="{BF7018A0-DC5D-0942-B399-C720DB8E098C}" type="presOf" srcId="{A6D5BBFF-F91F-4845-BC73-42763CD4547A}" destId="{4DD7F075-C74D-3242-B9B4-BFDBDCCC8234}" srcOrd="0" destOrd="0" presId="urn:microsoft.com/office/officeart/2005/8/layout/lProcess3"/>
    <dgm:cxn modelId="{DC3BF7B2-7C40-6344-8FF9-623D8330C2C2}" srcId="{15EFBF94-FBFB-7748-A36B-73B2EC628519}" destId="{DBACA474-A63B-254C-BD6F-145B08008F80}" srcOrd="0" destOrd="0" parTransId="{15B809CE-F5FB-6E44-B43A-867EB9525014}" sibTransId="{8E1D62CC-AE2E-DE49-8696-127E0B69F397}"/>
    <dgm:cxn modelId="{997D8BB8-1278-7941-B618-A7017093AC4B}" type="presOf" srcId="{15EFBF94-FBFB-7748-A36B-73B2EC628519}" destId="{5F28A0D6-D47D-5245-8B39-33765F406D80}" srcOrd="0" destOrd="0" presId="urn:microsoft.com/office/officeart/2005/8/layout/lProcess3"/>
    <dgm:cxn modelId="{EB0037BF-61D4-C545-9A03-48786DECA0C3}" type="presOf" srcId="{2605FE08-6B4A-B74C-AB59-BACECD699804}" destId="{9AAEE153-5D55-324A-B94E-A60BA3F9D170}" srcOrd="0" destOrd="0" presId="urn:microsoft.com/office/officeart/2005/8/layout/lProcess3"/>
    <dgm:cxn modelId="{2085F0C7-2B10-E549-858C-D8705906BDBA}" srcId="{15EFBF94-FBFB-7748-A36B-73B2EC628519}" destId="{2F57031D-74F9-6545-A6E9-8B59D46A2280}" srcOrd="1" destOrd="0" parTransId="{2E395192-F0A9-5A40-A12C-A18AEDDD919A}" sibTransId="{707768B7-5D00-A546-AC44-DBE444516A33}"/>
    <dgm:cxn modelId="{2BF600E2-F726-084B-820B-CC40486324FD}" srcId="{CA1818CC-3D31-F249-A737-C1DB5995FDFE}" destId="{A6D5BBFF-F91F-4845-BC73-42763CD4547A}" srcOrd="1" destOrd="0" parTransId="{183D31A3-20D1-B744-A497-D0B179DB7845}" sibTransId="{FC9D89D5-8AED-E541-9F83-4D538439E708}"/>
    <dgm:cxn modelId="{C5855CE9-3826-544F-A7D9-A46FE097BE21}" srcId="{CA1818CC-3D31-F249-A737-C1DB5995FDFE}" destId="{21A810F0-E476-DC44-931B-35DBFC16A50F}" srcOrd="0" destOrd="0" parTransId="{39CB89A3-C278-014A-BF99-F8B29AAAD8A3}" sibTransId="{7FFA43CB-7A6D-DB47-B1F3-735928422667}"/>
    <dgm:cxn modelId="{9ED180E9-11AF-E941-A0FD-B0BE3B7D0314}" srcId="{F7075AB4-5DF4-0A4C-8CE7-37A0022ABDDE}" destId="{C68BDB73-9945-3D41-AF31-8CBCA4597753}" srcOrd="1" destOrd="0" parTransId="{2D5A76EA-D012-074C-8FEC-DE0810AFE18E}" sibTransId="{EB34E079-2F49-DB4F-A31A-DF77BEEA2FAD}"/>
    <dgm:cxn modelId="{9D354BF5-4521-6046-B4AF-7BFB96039F91}" type="presOf" srcId="{C68BDB73-9945-3D41-AF31-8CBCA4597753}" destId="{BA14EC46-8582-7D45-82A6-1D4A488F5CE6}" srcOrd="0" destOrd="0" presId="urn:microsoft.com/office/officeart/2005/8/layout/lProcess3"/>
    <dgm:cxn modelId="{2ECB4BAA-2ADE-F44D-A85A-8E3BD751C014}" type="presParOf" srcId="{FC11D4B9-2880-B243-BED8-F29173CD7A3F}" destId="{1AF87E90-156E-5943-8055-6889A138932B}" srcOrd="0" destOrd="0" presId="urn:microsoft.com/office/officeart/2005/8/layout/lProcess3"/>
    <dgm:cxn modelId="{065B5D69-5D2E-0D47-B51F-4576BB121BA6}" type="presParOf" srcId="{1AF87E90-156E-5943-8055-6889A138932B}" destId="{5674FE57-88DB-DB46-85A3-389D1F63004D}" srcOrd="0" destOrd="0" presId="urn:microsoft.com/office/officeart/2005/8/layout/lProcess3"/>
    <dgm:cxn modelId="{44A9767A-EC1D-674D-94D5-DB5976EDA781}" type="presParOf" srcId="{1AF87E90-156E-5943-8055-6889A138932B}" destId="{797D1888-A1F9-ED44-9032-05471ABA43A1}" srcOrd="1" destOrd="0" presId="urn:microsoft.com/office/officeart/2005/8/layout/lProcess3"/>
    <dgm:cxn modelId="{DB9AE3B1-F659-D24C-9070-BA158EE14D74}" type="presParOf" srcId="{1AF87E90-156E-5943-8055-6889A138932B}" destId="{00068A8C-7689-CD4B-96A8-C947B10F2126}" srcOrd="2" destOrd="0" presId="urn:microsoft.com/office/officeart/2005/8/layout/lProcess3"/>
    <dgm:cxn modelId="{42421558-A0AD-AD45-A749-B7BEE708D55C}" type="presParOf" srcId="{1AF87E90-156E-5943-8055-6889A138932B}" destId="{B29AF16C-5972-9541-8F2D-D4386B26D8B7}" srcOrd="3" destOrd="0" presId="urn:microsoft.com/office/officeart/2005/8/layout/lProcess3"/>
    <dgm:cxn modelId="{B97B41E5-E636-DD42-962C-9F84F1AA89C1}" type="presParOf" srcId="{1AF87E90-156E-5943-8055-6889A138932B}" destId="{4DD7F075-C74D-3242-B9B4-BFDBDCCC8234}" srcOrd="4" destOrd="0" presId="urn:microsoft.com/office/officeart/2005/8/layout/lProcess3"/>
    <dgm:cxn modelId="{B8963AE8-3B6F-4543-8461-D349E17C86AB}" type="presParOf" srcId="{FC11D4B9-2880-B243-BED8-F29173CD7A3F}" destId="{EB88F291-E3B0-6A40-89AC-2B6A29F0270D}" srcOrd="1" destOrd="0" presId="urn:microsoft.com/office/officeart/2005/8/layout/lProcess3"/>
    <dgm:cxn modelId="{B1416703-DD89-4E40-92CB-09C2655883EF}" type="presParOf" srcId="{FC11D4B9-2880-B243-BED8-F29173CD7A3F}" destId="{676887B1-7D9A-F44E-9DDB-69E69E6F5C4B}" srcOrd="2" destOrd="0" presId="urn:microsoft.com/office/officeart/2005/8/layout/lProcess3"/>
    <dgm:cxn modelId="{68DF91EC-99C5-2649-A5B6-EBB1AFAF8E31}" type="presParOf" srcId="{676887B1-7D9A-F44E-9DDB-69E69E6F5C4B}" destId="{BA14EC46-8582-7D45-82A6-1D4A488F5CE6}" srcOrd="0" destOrd="0" presId="urn:microsoft.com/office/officeart/2005/8/layout/lProcess3"/>
    <dgm:cxn modelId="{3855AABF-38FF-7D48-88CD-E945AB3CA03E}" type="presParOf" srcId="{676887B1-7D9A-F44E-9DDB-69E69E6F5C4B}" destId="{EE3EBFC2-BE21-B747-9669-3AACDE802785}" srcOrd="1" destOrd="0" presId="urn:microsoft.com/office/officeart/2005/8/layout/lProcess3"/>
    <dgm:cxn modelId="{56F8C631-D382-804E-A177-5C2E0C80A72E}" type="presParOf" srcId="{676887B1-7D9A-F44E-9DDB-69E69E6F5C4B}" destId="{8B48ABB5-691D-C547-B04E-C58615CB10F1}" srcOrd="2" destOrd="0" presId="urn:microsoft.com/office/officeart/2005/8/layout/lProcess3"/>
    <dgm:cxn modelId="{502920D7-BC90-7A48-A998-DE643F8A79F9}" type="presParOf" srcId="{676887B1-7D9A-F44E-9DDB-69E69E6F5C4B}" destId="{0A13B0D4-AFBB-D440-B51B-A03272885ABF}" srcOrd="3" destOrd="0" presId="urn:microsoft.com/office/officeart/2005/8/layout/lProcess3"/>
    <dgm:cxn modelId="{9DE9A675-0437-8E49-8BC7-CF425822CC05}" type="presParOf" srcId="{676887B1-7D9A-F44E-9DDB-69E69E6F5C4B}" destId="{9AAEE153-5D55-324A-B94E-A60BA3F9D170}" srcOrd="4" destOrd="0" presId="urn:microsoft.com/office/officeart/2005/8/layout/lProcess3"/>
    <dgm:cxn modelId="{CDFB4C17-5BFE-5A41-9E82-8BAE49312BE9}" type="presParOf" srcId="{FC11D4B9-2880-B243-BED8-F29173CD7A3F}" destId="{07396F02-4B39-6241-B81F-DA05FB40F495}" srcOrd="3" destOrd="0" presId="urn:microsoft.com/office/officeart/2005/8/layout/lProcess3"/>
    <dgm:cxn modelId="{4B99B034-42C6-B74A-B8EB-CB0039CCC691}" type="presParOf" srcId="{FC11D4B9-2880-B243-BED8-F29173CD7A3F}" destId="{7DE4F1CA-27B2-5047-8237-6CADEE88B462}" srcOrd="4" destOrd="0" presId="urn:microsoft.com/office/officeart/2005/8/layout/lProcess3"/>
    <dgm:cxn modelId="{BDED7D48-9D0B-FF4C-8F2F-3B214C42F762}" type="presParOf" srcId="{7DE4F1CA-27B2-5047-8237-6CADEE88B462}" destId="{5F28A0D6-D47D-5245-8B39-33765F406D80}" srcOrd="0" destOrd="0" presId="urn:microsoft.com/office/officeart/2005/8/layout/lProcess3"/>
    <dgm:cxn modelId="{B9623DC7-4E6F-ED49-B2D1-4E40C248CD4B}" type="presParOf" srcId="{7DE4F1CA-27B2-5047-8237-6CADEE88B462}" destId="{0AA565D2-BE21-5445-8A81-84EBF4EC391E}" srcOrd="1" destOrd="0" presId="urn:microsoft.com/office/officeart/2005/8/layout/lProcess3"/>
    <dgm:cxn modelId="{3DEE16B2-F673-044E-8397-D0D39FEB49DA}" type="presParOf" srcId="{7DE4F1CA-27B2-5047-8237-6CADEE88B462}" destId="{6EDCCD57-30F5-D244-AE39-02467DD6585C}" srcOrd="2" destOrd="0" presId="urn:microsoft.com/office/officeart/2005/8/layout/lProcess3"/>
    <dgm:cxn modelId="{FDA68D07-E822-974F-A1EA-3DDF217C076E}" type="presParOf" srcId="{7DE4F1CA-27B2-5047-8237-6CADEE88B462}" destId="{B36FD095-04C6-C242-A2C9-1B1C4A27F9D1}" srcOrd="3" destOrd="0" presId="urn:microsoft.com/office/officeart/2005/8/layout/lProcess3"/>
    <dgm:cxn modelId="{3C93CFFD-FAC5-0448-8FD5-681A304D7ACA}" type="presParOf" srcId="{7DE4F1CA-27B2-5047-8237-6CADEE88B462}" destId="{217824F6-C8E1-D941-B5CC-C12614F1228E}"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D7109-696D-A247-980B-EFC6519DF7AF}" type="doc">
      <dgm:prSet loTypeId="urn:microsoft.com/office/officeart/2005/8/layout/gear1" loCatId="" qsTypeId="urn:microsoft.com/office/officeart/2005/8/quickstyle/simple2" qsCatId="simple" csTypeId="urn:microsoft.com/office/officeart/2005/8/colors/accent1_2" csCatId="accent1" phldr="1"/>
      <dgm:spPr/>
    </dgm:pt>
    <dgm:pt modelId="{91B7F932-F858-214E-9C4A-93A7E78E74D6}">
      <dgm:prSet phldrT="[Text]"/>
      <dgm:spPr/>
      <dgm:t>
        <a:bodyPr/>
        <a:lstStyle/>
        <a:p>
          <a:r>
            <a:rPr lang="en-US" dirty="0"/>
            <a:t>Lessons Learned &amp; Opportunities</a:t>
          </a:r>
        </a:p>
      </dgm:t>
    </dgm:pt>
    <dgm:pt modelId="{8CB3F81A-3A64-F443-ABE2-CD455D2D2BAB}" type="parTrans" cxnId="{F3B935FC-8657-7941-9972-D34EC2C693C2}">
      <dgm:prSet/>
      <dgm:spPr/>
      <dgm:t>
        <a:bodyPr/>
        <a:lstStyle/>
        <a:p>
          <a:endParaRPr lang="en-US"/>
        </a:p>
      </dgm:t>
    </dgm:pt>
    <dgm:pt modelId="{64DD29F4-A336-4E48-88B8-5C1DE9A790C5}" type="sibTrans" cxnId="{F3B935FC-8657-7941-9972-D34EC2C693C2}">
      <dgm:prSet/>
      <dgm:spPr/>
      <dgm:t>
        <a:bodyPr/>
        <a:lstStyle/>
        <a:p>
          <a:endParaRPr lang="en-US"/>
        </a:p>
      </dgm:t>
    </dgm:pt>
    <dgm:pt modelId="{71E83145-5489-504B-997D-E90EAF87BBD7}">
      <dgm:prSet phldrT="[Text]"/>
      <dgm:spPr/>
      <dgm:t>
        <a:bodyPr/>
        <a:lstStyle/>
        <a:p>
          <a:r>
            <a:rPr lang="en-US" dirty="0"/>
            <a:t>Strategies</a:t>
          </a:r>
        </a:p>
      </dgm:t>
    </dgm:pt>
    <dgm:pt modelId="{D059E31C-A521-4B4B-A5E6-9733AC1915B8}" type="parTrans" cxnId="{E5F53335-C078-3F4F-8EDE-86BF521F5DF4}">
      <dgm:prSet/>
      <dgm:spPr/>
      <dgm:t>
        <a:bodyPr/>
        <a:lstStyle/>
        <a:p>
          <a:endParaRPr lang="en-US"/>
        </a:p>
      </dgm:t>
    </dgm:pt>
    <dgm:pt modelId="{2DCC5F53-65A8-754C-A16C-BBCA78C52EF3}" type="sibTrans" cxnId="{E5F53335-C078-3F4F-8EDE-86BF521F5DF4}">
      <dgm:prSet/>
      <dgm:spPr/>
      <dgm:t>
        <a:bodyPr/>
        <a:lstStyle/>
        <a:p>
          <a:endParaRPr lang="en-US"/>
        </a:p>
      </dgm:t>
    </dgm:pt>
    <dgm:pt modelId="{5100AEF0-B2B3-CF4F-ACA8-23B3F9785B5D}">
      <dgm:prSet phldrT="[Text]"/>
      <dgm:spPr/>
      <dgm:t>
        <a:bodyPr/>
        <a:lstStyle/>
        <a:p>
          <a:r>
            <a:rPr lang="en-US" dirty="0"/>
            <a:t>Challenges</a:t>
          </a:r>
        </a:p>
      </dgm:t>
    </dgm:pt>
    <dgm:pt modelId="{544AA92B-BEB0-7844-B5A9-CAD000366581}" type="parTrans" cxnId="{D007CC02-433A-4A4C-AEA3-F8DC6209AA76}">
      <dgm:prSet/>
      <dgm:spPr/>
      <dgm:t>
        <a:bodyPr/>
        <a:lstStyle/>
        <a:p>
          <a:endParaRPr lang="en-US"/>
        </a:p>
      </dgm:t>
    </dgm:pt>
    <dgm:pt modelId="{5A54CC1C-4E6A-C647-83C1-5690A55C7A50}" type="sibTrans" cxnId="{D007CC02-433A-4A4C-AEA3-F8DC6209AA76}">
      <dgm:prSet/>
      <dgm:spPr/>
      <dgm:t>
        <a:bodyPr/>
        <a:lstStyle/>
        <a:p>
          <a:endParaRPr lang="en-US"/>
        </a:p>
      </dgm:t>
    </dgm:pt>
    <dgm:pt modelId="{9CE72675-409F-8F48-8938-14BC134A139C}" type="pres">
      <dgm:prSet presAssocID="{7F4D7109-696D-A247-980B-EFC6519DF7AF}" presName="composite" presStyleCnt="0">
        <dgm:presLayoutVars>
          <dgm:chMax val="3"/>
          <dgm:animLvl val="lvl"/>
          <dgm:resizeHandles val="exact"/>
        </dgm:presLayoutVars>
      </dgm:prSet>
      <dgm:spPr/>
    </dgm:pt>
    <dgm:pt modelId="{2E1B139F-FE68-DE40-B51D-ADAB5E293A73}" type="pres">
      <dgm:prSet presAssocID="{91B7F932-F858-214E-9C4A-93A7E78E74D6}" presName="gear1" presStyleLbl="node1" presStyleIdx="0" presStyleCnt="3">
        <dgm:presLayoutVars>
          <dgm:chMax val="1"/>
          <dgm:bulletEnabled val="1"/>
        </dgm:presLayoutVars>
      </dgm:prSet>
      <dgm:spPr/>
    </dgm:pt>
    <dgm:pt modelId="{E04FC169-F7CE-8B4E-9662-C6562B8E3B11}" type="pres">
      <dgm:prSet presAssocID="{91B7F932-F858-214E-9C4A-93A7E78E74D6}" presName="gear1srcNode" presStyleLbl="node1" presStyleIdx="0" presStyleCnt="3"/>
      <dgm:spPr/>
    </dgm:pt>
    <dgm:pt modelId="{96E33D20-BABD-094A-9979-5348B92D4BDB}" type="pres">
      <dgm:prSet presAssocID="{91B7F932-F858-214E-9C4A-93A7E78E74D6}" presName="gear1dstNode" presStyleLbl="node1" presStyleIdx="0" presStyleCnt="3"/>
      <dgm:spPr/>
    </dgm:pt>
    <dgm:pt modelId="{CB18706A-289B-014F-87F5-7AB3396944D0}" type="pres">
      <dgm:prSet presAssocID="{71E83145-5489-504B-997D-E90EAF87BBD7}" presName="gear2" presStyleLbl="node1" presStyleIdx="1" presStyleCnt="3">
        <dgm:presLayoutVars>
          <dgm:chMax val="1"/>
          <dgm:bulletEnabled val="1"/>
        </dgm:presLayoutVars>
      </dgm:prSet>
      <dgm:spPr/>
    </dgm:pt>
    <dgm:pt modelId="{37F6C9A2-CC89-6E46-8065-23081C7B89F0}" type="pres">
      <dgm:prSet presAssocID="{71E83145-5489-504B-997D-E90EAF87BBD7}" presName="gear2srcNode" presStyleLbl="node1" presStyleIdx="1" presStyleCnt="3"/>
      <dgm:spPr/>
    </dgm:pt>
    <dgm:pt modelId="{D6D7EFA1-5DA7-0F4B-91DA-D06633F41563}" type="pres">
      <dgm:prSet presAssocID="{71E83145-5489-504B-997D-E90EAF87BBD7}" presName="gear2dstNode" presStyleLbl="node1" presStyleIdx="1" presStyleCnt="3"/>
      <dgm:spPr/>
    </dgm:pt>
    <dgm:pt modelId="{7987C415-7E94-B84C-877C-A05AA6809EEB}" type="pres">
      <dgm:prSet presAssocID="{5100AEF0-B2B3-CF4F-ACA8-23B3F9785B5D}" presName="gear3" presStyleLbl="node1" presStyleIdx="2" presStyleCnt="3"/>
      <dgm:spPr/>
    </dgm:pt>
    <dgm:pt modelId="{90DEAC52-1E03-514D-BC0E-A0922151E86A}" type="pres">
      <dgm:prSet presAssocID="{5100AEF0-B2B3-CF4F-ACA8-23B3F9785B5D}" presName="gear3tx" presStyleLbl="node1" presStyleIdx="2" presStyleCnt="3">
        <dgm:presLayoutVars>
          <dgm:chMax val="1"/>
          <dgm:bulletEnabled val="1"/>
        </dgm:presLayoutVars>
      </dgm:prSet>
      <dgm:spPr/>
    </dgm:pt>
    <dgm:pt modelId="{BE0C424F-6C2F-5242-8393-28B483C60F58}" type="pres">
      <dgm:prSet presAssocID="{5100AEF0-B2B3-CF4F-ACA8-23B3F9785B5D}" presName="gear3srcNode" presStyleLbl="node1" presStyleIdx="2" presStyleCnt="3"/>
      <dgm:spPr/>
    </dgm:pt>
    <dgm:pt modelId="{CD86580E-E94B-0A4B-B401-FFD91BF62BDB}" type="pres">
      <dgm:prSet presAssocID="{5100AEF0-B2B3-CF4F-ACA8-23B3F9785B5D}" presName="gear3dstNode" presStyleLbl="node1" presStyleIdx="2" presStyleCnt="3"/>
      <dgm:spPr/>
    </dgm:pt>
    <dgm:pt modelId="{4F1826D6-E86E-1F47-8802-4BB03FB8BF1A}" type="pres">
      <dgm:prSet presAssocID="{64DD29F4-A336-4E48-88B8-5C1DE9A790C5}" presName="connector1" presStyleLbl="sibTrans2D1" presStyleIdx="0" presStyleCnt="3"/>
      <dgm:spPr/>
    </dgm:pt>
    <dgm:pt modelId="{AFE87DF0-9438-E149-BD75-D7A818BF7290}" type="pres">
      <dgm:prSet presAssocID="{2DCC5F53-65A8-754C-A16C-BBCA78C52EF3}" presName="connector2" presStyleLbl="sibTrans2D1" presStyleIdx="1" presStyleCnt="3"/>
      <dgm:spPr/>
    </dgm:pt>
    <dgm:pt modelId="{7B9A6AA7-49FE-AF43-B826-165388714DC1}" type="pres">
      <dgm:prSet presAssocID="{5A54CC1C-4E6A-C647-83C1-5690A55C7A50}" presName="connector3" presStyleLbl="sibTrans2D1" presStyleIdx="2" presStyleCnt="3"/>
      <dgm:spPr/>
    </dgm:pt>
  </dgm:ptLst>
  <dgm:cxnLst>
    <dgm:cxn modelId="{3710D601-AB5B-2041-B470-57A30A9E2D0B}" type="presOf" srcId="{71E83145-5489-504B-997D-E90EAF87BBD7}" destId="{D6D7EFA1-5DA7-0F4B-91DA-D06633F41563}" srcOrd="2" destOrd="0" presId="urn:microsoft.com/office/officeart/2005/8/layout/gear1"/>
    <dgm:cxn modelId="{D007CC02-433A-4A4C-AEA3-F8DC6209AA76}" srcId="{7F4D7109-696D-A247-980B-EFC6519DF7AF}" destId="{5100AEF0-B2B3-CF4F-ACA8-23B3F9785B5D}" srcOrd="2" destOrd="0" parTransId="{544AA92B-BEB0-7844-B5A9-CAD000366581}" sibTransId="{5A54CC1C-4E6A-C647-83C1-5690A55C7A50}"/>
    <dgm:cxn modelId="{17CDB609-FD98-6C4B-B045-37489B72A73C}" type="presOf" srcId="{71E83145-5489-504B-997D-E90EAF87BBD7}" destId="{CB18706A-289B-014F-87F5-7AB3396944D0}" srcOrd="0" destOrd="0" presId="urn:microsoft.com/office/officeart/2005/8/layout/gear1"/>
    <dgm:cxn modelId="{4D63531C-29F2-8D49-AC9A-8FA68F9A86E5}" type="presOf" srcId="{5100AEF0-B2B3-CF4F-ACA8-23B3F9785B5D}" destId="{90DEAC52-1E03-514D-BC0E-A0922151E86A}" srcOrd="1" destOrd="0" presId="urn:microsoft.com/office/officeart/2005/8/layout/gear1"/>
    <dgm:cxn modelId="{1E9EED2B-4BE4-0F40-B7D6-622D7D6C86E6}" type="presOf" srcId="{7F4D7109-696D-A247-980B-EFC6519DF7AF}" destId="{9CE72675-409F-8F48-8938-14BC134A139C}" srcOrd="0" destOrd="0" presId="urn:microsoft.com/office/officeart/2005/8/layout/gear1"/>
    <dgm:cxn modelId="{E5F53335-C078-3F4F-8EDE-86BF521F5DF4}" srcId="{7F4D7109-696D-A247-980B-EFC6519DF7AF}" destId="{71E83145-5489-504B-997D-E90EAF87BBD7}" srcOrd="1" destOrd="0" parTransId="{D059E31C-A521-4B4B-A5E6-9733AC1915B8}" sibTransId="{2DCC5F53-65A8-754C-A16C-BBCA78C52EF3}"/>
    <dgm:cxn modelId="{ADD3FD47-68A6-3D4E-927E-66909C042BAD}" type="presOf" srcId="{64DD29F4-A336-4E48-88B8-5C1DE9A790C5}" destId="{4F1826D6-E86E-1F47-8802-4BB03FB8BF1A}" srcOrd="0" destOrd="0" presId="urn:microsoft.com/office/officeart/2005/8/layout/gear1"/>
    <dgm:cxn modelId="{C3FC3049-F972-394F-8297-FE41B390787A}" type="presOf" srcId="{5100AEF0-B2B3-CF4F-ACA8-23B3F9785B5D}" destId="{BE0C424F-6C2F-5242-8393-28B483C60F58}" srcOrd="2" destOrd="0" presId="urn:microsoft.com/office/officeart/2005/8/layout/gear1"/>
    <dgm:cxn modelId="{1746B154-A688-5C40-8018-B0C320D049DB}" type="presOf" srcId="{91B7F932-F858-214E-9C4A-93A7E78E74D6}" destId="{E04FC169-F7CE-8B4E-9662-C6562B8E3B11}" srcOrd="1" destOrd="0" presId="urn:microsoft.com/office/officeart/2005/8/layout/gear1"/>
    <dgm:cxn modelId="{FC580D7D-E3D1-664A-941B-B09329D81DE6}" type="presOf" srcId="{5100AEF0-B2B3-CF4F-ACA8-23B3F9785B5D}" destId="{7987C415-7E94-B84C-877C-A05AA6809EEB}" srcOrd="0" destOrd="0" presId="urn:microsoft.com/office/officeart/2005/8/layout/gear1"/>
    <dgm:cxn modelId="{50BEF483-F9A3-B04F-8DCC-A98BD2404E1F}" type="presOf" srcId="{91B7F932-F858-214E-9C4A-93A7E78E74D6}" destId="{96E33D20-BABD-094A-9979-5348B92D4BDB}" srcOrd="2" destOrd="0" presId="urn:microsoft.com/office/officeart/2005/8/layout/gear1"/>
    <dgm:cxn modelId="{1C9A568F-811B-9141-8C0B-988B8F7A895B}" type="presOf" srcId="{5100AEF0-B2B3-CF4F-ACA8-23B3F9785B5D}" destId="{CD86580E-E94B-0A4B-B401-FFD91BF62BDB}" srcOrd="3" destOrd="0" presId="urn:microsoft.com/office/officeart/2005/8/layout/gear1"/>
    <dgm:cxn modelId="{74EB978F-C2EE-E94E-A536-6E91460B9827}" type="presOf" srcId="{71E83145-5489-504B-997D-E90EAF87BBD7}" destId="{37F6C9A2-CC89-6E46-8065-23081C7B89F0}" srcOrd="1" destOrd="0" presId="urn:microsoft.com/office/officeart/2005/8/layout/gear1"/>
    <dgm:cxn modelId="{5F728697-5F17-4242-B3BC-ED6BAC6E5343}" type="presOf" srcId="{5A54CC1C-4E6A-C647-83C1-5690A55C7A50}" destId="{7B9A6AA7-49FE-AF43-B826-165388714DC1}" srcOrd="0" destOrd="0" presId="urn:microsoft.com/office/officeart/2005/8/layout/gear1"/>
    <dgm:cxn modelId="{06AF47C3-B9FD-0149-B752-CA3B99373209}" type="presOf" srcId="{91B7F932-F858-214E-9C4A-93A7E78E74D6}" destId="{2E1B139F-FE68-DE40-B51D-ADAB5E293A73}" srcOrd="0" destOrd="0" presId="urn:microsoft.com/office/officeart/2005/8/layout/gear1"/>
    <dgm:cxn modelId="{29F809C6-9455-8743-A438-01924A3E4D4C}" type="presOf" srcId="{2DCC5F53-65A8-754C-A16C-BBCA78C52EF3}" destId="{AFE87DF0-9438-E149-BD75-D7A818BF7290}" srcOrd="0" destOrd="0" presId="urn:microsoft.com/office/officeart/2005/8/layout/gear1"/>
    <dgm:cxn modelId="{F3B935FC-8657-7941-9972-D34EC2C693C2}" srcId="{7F4D7109-696D-A247-980B-EFC6519DF7AF}" destId="{91B7F932-F858-214E-9C4A-93A7E78E74D6}" srcOrd="0" destOrd="0" parTransId="{8CB3F81A-3A64-F443-ABE2-CD455D2D2BAB}" sibTransId="{64DD29F4-A336-4E48-88B8-5C1DE9A790C5}"/>
    <dgm:cxn modelId="{A31EA42F-EEED-3842-9937-F911D960EE00}" type="presParOf" srcId="{9CE72675-409F-8F48-8938-14BC134A139C}" destId="{2E1B139F-FE68-DE40-B51D-ADAB5E293A73}" srcOrd="0" destOrd="0" presId="urn:microsoft.com/office/officeart/2005/8/layout/gear1"/>
    <dgm:cxn modelId="{34C63C69-95F4-044A-932E-7F0BE70D95F1}" type="presParOf" srcId="{9CE72675-409F-8F48-8938-14BC134A139C}" destId="{E04FC169-F7CE-8B4E-9662-C6562B8E3B11}" srcOrd="1" destOrd="0" presId="urn:microsoft.com/office/officeart/2005/8/layout/gear1"/>
    <dgm:cxn modelId="{26806A6C-5C42-1149-ADA3-70F8E0420D99}" type="presParOf" srcId="{9CE72675-409F-8F48-8938-14BC134A139C}" destId="{96E33D20-BABD-094A-9979-5348B92D4BDB}" srcOrd="2" destOrd="0" presId="urn:microsoft.com/office/officeart/2005/8/layout/gear1"/>
    <dgm:cxn modelId="{95226E33-FC02-0943-944E-A2FD6E51499F}" type="presParOf" srcId="{9CE72675-409F-8F48-8938-14BC134A139C}" destId="{CB18706A-289B-014F-87F5-7AB3396944D0}" srcOrd="3" destOrd="0" presId="urn:microsoft.com/office/officeart/2005/8/layout/gear1"/>
    <dgm:cxn modelId="{15E49866-9D4C-D94F-BC55-A1E64C4DAC89}" type="presParOf" srcId="{9CE72675-409F-8F48-8938-14BC134A139C}" destId="{37F6C9A2-CC89-6E46-8065-23081C7B89F0}" srcOrd="4" destOrd="0" presId="urn:microsoft.com/office/officeart/2005/8/layout/gear1"/>
    <dgm:cxn modelId="{6DDD4282-E04D-8641-BB65-3F1BBF2963EE}" type="presParOf" srcId="{9CE72675-409F-8F48-8938-14BC134A139C}" destId="{D6D7EFA1-5DA7-0F4B-91DA-D06633F41563}" srcOrd="5" destOrd="0" presId="urn:microsoft.com/office/officeart/2005/8/layout/gear1"/>
    <dgm:cxn modelId="{EF7572F4-0884-1849-8CC6-43B41A538403}" type="presParOf" srcId="{9CE72675-409F-8F48-8938-14BC134A139C}" destId="{7987C415-7E94-B84C-877C-A05AA6809EEB}" srcOrd="6" destOrd="0" presId="urn:microsoft.com/office/officeart/2005/8/layout/gear1"/>
    <dgm:cxn modelId="{3BBCC98F-B309-9E4D-B819-DA00A7CF8AE9}" type="presParOf" srcId="{9CE72675-409F-8F48-8938-14BC134A139C}" destId="{90DEAC52-1E03-514D-BC0E-A0922151E86A}" srcOrd="7" destOrd="0" presId="urn:microsoft.com/office/officeart/2005/8/layout/gear1"/>
    <dgm:cxn modelId="{9FE5CEDE-B308-BE40-AB37-89611E52FA48}" type="presParOf" srcId="{9CE72675-409F-8F48-8938-14BC134A139C}" destId="{BE0C424F-6C2F-5242-8393-28B483C60F58}" srcOrd="8" destOrd="0" presId="urn:microsoft.com/office/officeart/2005/8/layout/gear1"/>
    <dgm:cxn modelId="{282BB585-1918-D14F-AFB9-C6D23BE3C5C2}" type="presParOf" srcId="{9CE72675-409F-8F48-8938-14BC134A139C}" destId="{CD86580E-E94B-0A4B-B401-FFD91BF62BDB}" srcOrd="9" destOrd="0" presId="urn:microsoft.com/office/officeart/2005/8/layout/gear1"/>
    <dgm:cxn modelId="{98B44162-B53F-2840-9112-42A17CEEF7DA}" type="presParOf" srcId="{9CE72675-409F-8F48-8938-14BC134A139C}" destId="{4F1826D6-E86E-1F47-8802-4BB03FB8BF1A}" srcOrd="10" destOrd="0" presId="urn:microsoft.com/office/officeart/2005/8/layout/gear1"/>
    <dgm:cxn modelId="{594E9CBC-6CDC-9B43-91A5-F5C4F3BC1A2D}" type="presParOf" srcId="{9CE72675-409F-8F48-8938-14BC134A139C}" destId="{AFE87DF0-9438-E149-BD75-D7A818BF7290}" srcOrd="11" destOrd="0" presId="urn:microsoft.com/office/officeart/2005/8/layout/gear1"/>
    <dgm:cxn modelId="{BBE6739F-899F-8448-AA1E-F0F9E48CE431}" type="presParOf" srcId="{9CE72675-409F-8F48-8938-14BC134A139C}" destId="{7B9A6AA7-49FE-AF43-B826-165388714DC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4FE57-88DB-DB46-85A3-389D1F63004D}">
      <dsp:nvSpPr>
        <dsp:cNvPr id="0" name=""/>
        <dsp:cNvSpPr/>
      </dsp:nvSpPr>
      <dsp:spPr>
        <a:xfrm>
          <a:off x="97973" y="2059"/>
          <a:ext cx="3194635" cy="1277854"/>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n-US" sz="2900" kern="1200" dirty="0"/>
            <a:t>NUMBER OF HEARINGS</a:t>
          </a:r>
        </a:p>
      </dsp:txBody>
      <dsp:txXfrm>
        <a:off x="736900" y="2059"/>
        <a:ext cx="1916781" cy="1277854"/>
      </dsp:txXfrm>
    </dsp:sp>
    <dsp:sp modelId="{00068A8C-7689-CD4B-96A8-C947B10F2126}">
      <dsp:nvSpPr>
        <dsp:cNvPr id="0" name=""/>
        <dsp:cNvSpPr/>
      </dsp:nvSpPr>
      <dsp:spPr>
        <a:xfrm>
          <a:off x="2877306" y="110677"/>
          <a:ext cx="2651547" cy="1060619"/>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12</a:t>
          </a:r>
          <a:r>
            <a:rPr lang="en-US" sz="1600" kern="1200" dirty="0"/>
            <a:t> in total (March to December); </a:t>
          </a:r>
        </a:p>
      </dsp:txBody>
      <dsp:txXfrm>
        <a:off x="3407616" y="110677"/>
        <a:ext cx="1590928" cy="1060619"/>
      </dsp:txXfrm>
    </dsp:sp>
    <dsp:sp modelId="{4DD7F075-C74D-3242-B9B4-BFDBDCCC8234}">
      <dsp:nvSpPr>
        <dsp:cNvPr id="0" name=""/>
        <dsp:cNvSpPr/>
      </dsp:nvSpPr>
      <dsp:spPr>
        <a:xfrm>
          <a:off x="5157637" y="110677"/>
          <a:ext cx="5113032" cy="1060619"/>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2</a:t>
          </a:r>
          <a:r>
            <a:rPr lang="en-US" sz="1600" kern="1200" dirty="0"/>
            <a:t> hearings per month</a:t>
          </a:r>
        </a:p>
      </dsp:txBody>
      <dsp:txXfrm>
        <a:off x="5687947" y="110677"/>
        <a:ext cx="4052413" cy="1060619"/>
      </dsp:txXfrm>
    </dsp:sp>
    <dsp:sp modelId="{BA14EC46-8582-7D45-82A6-1D4A488F5CE6}">
      <dsp:nvSpPr>
        <dsp:cNvPr id="0" name=""/>
        <dsp:cNvSpPr/>
      </dsp:nvSpPr>
      <dsp:spPr>
        <a:xfrm>
          <a:off x="97973" y="1458813"/>
          <a:ext cx="3194635" cy="1277854"/>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n-US" sz="2900" kern="1200" dirty="0"/>
            <a:t>NUMBER OF WITNESSES</a:t>
          </a:r>
        </a:p>
      </dsp:txBody>
      <dsp:txXfrm>
        <a:off x="736900" y="1458813"/>
        <a:ext cx="1916781" cy="1277854"/>
      </dsp:txXfrm>
    </dsp:sp>
    <dsp:sp modelId="{8B48ABB5-691D-C547-B04E-C58615CB10F1}">
      <dsp:nvSpPr>
        <dsp:cNvPr id="0" name=""/>
        <dsp:cNvSpPr/>
      </dsp:nvSpPr>
      <dsp:spPr>
        <a:xfrm>
          <a:off x="2877306" y="1567430"/>
          <a:ext cx="2651547" cy="1060619"/>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78</a:t>
          </a:r>
          <a:r>
            <a:rPr lang="en-US" sz="1600" kern="1200" dirty="0"/>
            <a:t> in total</a:t>
          </a:r>
        </a:p>
      </dsp:txBody>
      <dsp:txXfrm>
        <a:off x="3407616" y="1567430"/>
        <a:ext cx="1590928" cy="1060619"/>
      </dsp:txXfrm>
    </dsp:sp>
    <dsp:sp modelId="{9AAEE153-5D55-324A-B94E-A60BA3F9D170}">
      <dsp:nvSpPr>
        <dsp:cNvPr id="0" name=""/>
        <dsp:cNvSpPr/>
      </dsp:nvSpPr>
      <dsp:spPr>
        <a:xfrm>
          <a:off x="5157637" y="1567430"/>
          <a:ext cx="5002860" cy="1060619"/>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26</a:t>
          </a:r>
          <a:r>
            <a:rPr lang="en-US" sz="1600" kern="1200" dirty="0"/>
            <a:t> Community Witnesses; </a:t>
          </a:r>
        </a:p>
        <a:p>
          <a:pPr marL="0" lvl="0" indent="0" algn="ctr" defTabSz="711200">
            <a:lnSpc>
              <a:spcPct val="90000"/>
            </a:lnSpc>
            <a:spcBef>
              <a:spcPct val="0"/>
            </a:spcBef>
            <a:spcAft>
              <a:spcPct val="35000"/>
            </a:spcAft>
            <a:buNone/>
          </a:pPr>
          <a:r>
            <a:rPr lang="en-US" sz="1600" b="1" kern="1200" dirty="0"/>
            <a:t>39</a:t>
          </a:r>
          <a:r>
            <a:rPr lang="en-US" sz="1600" kern="1200" dirty="0"/>
            <a:t> Expert Resource</a:t>
          </a:r>
          <a:r>
            <a:rPr lang="en-US" sz="1600" kern="1200" baseline="0" dirty="0"/>
            <a:t> Persons</a:t>
          </a:r>
          <a:r>
            <a:rPr lang="en-US" sz="1600" kern="1200" dirty="0"/>
            <a:t> (Petitioners)</a:t>
          </a:r>
        </a:p>
        <a:p>
          <a:pPr marL="0" lvl="0" indent="0" algn="ctr" defTabSz="711200">
            <a:lnSpc>
              <a:spcPct val="90000"/>
            </a:lnSpc>
            <a:spcBef>
              <a:spcPct val="0"/>
            </a:spcBef>
            <a:spcAft>
              <a:spcPct val="35000"/>
            </a:spcAft>
            <a:buNone/>
          </a:pPr>
          <a:r>
            <a:rPr lang="en-US" sz="1600" b="1" kern="1200" dirty="0"/>
            <a:t>13</a:t>
          </a:r>
          <a:r>
            <a:rPr lang="en-US" sz="1600" kern="1200" dirty="0"/>
            <a:t> Expert</a:t>
          </a:r>
          <a:r>
            <a:rPr lang="en-US" sz="1600" kern="1200" baseline="0" dirty="0"/>
            <a:t> Resource Persons (CHR)</a:t>
          </a:r>
          <a:endParaRPr lang="en-US" sz="1600" kern="1200" dirty="0"/>
        </a:p>
      </dsp:txBody>
      <dsp:txXfrm>
        <a:off x="5687947" y="1567430"/>
        <a:ext cx="3942241" cy="1060619"/>
      </dsp:txXfrm>
    </dsp:sp>
    <dsp:sp modelId="{5F28A0D6-D47D-5245-8B39-33765F406D80}">
      <dsp:nvSpPr>
        <dsp:cNvPr id="0" name=""/>
        <dsp:cNvSpPr/>
      </dsp:nvSpPr>
      <dsp:spPr>
        <a:xfrm>
          <a:off x="97973" y="2915567"/>
          <a:ext cx="3194635" cy="1277854"/>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n-US" sz="2900" kern="1200" dirty="0"/>
            <a:t>NUMBER OF EXHIBITS</a:t>
          </a:r>
        </a:p>
      </dsp:txBody>
      <dsp:txXfrm>
        <a:off x="736900" y="2915567"/>
        <a:ext cx="1916781" cy="1277854"/>
      </dsp:txXfrm>
    </dsp:sp>
    <dsp:sp modelId="{6EDCCD57-30F5-D244-AE39-02467DD6585C}">
      <dsp:nvSpPr>
        <dsp:cNvPr id="0" name=""/>
        <dsp:cNvSpPr/>
      </dsp:nvSpPr>
      <dsp:spPr>
        <a:xfrm>
          <a:off x="2877306" y="3024184"/>
          <a:ext cx="2651547" cy="1060619"/>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239</a:t>
          </a:r>
          <a:r>
            <a:rPr lang="en-US" sz="1600" kern="1200" dirty="0"/>
            <a:t> in total</a:t>
          </a:r>
        </a:p>
      </dsp:txBody>
      <dsp:txXfrm>
        <a:off x="3407616" y="3024184"/>
        <a:ext cx="1590928" cy="1060619"/>
      </dsp:txXfrm>
    </dsp:sp>
    <dsp:sp modelId="{217824F6-C8E1-D941-B5CC-C12614F1228E}">
      <dsp:nvSpPr>
        <dsp:cNvPr id="0" name=""/>
        <dsp:cNvSpPr/>
      </dsp:nvSpPr>
      <dsp:spPr>
        <a:xfrm>
          <a:off x="5157637" y="3024184"/>
          <a:ext cx="4917109" cy="1060619"/>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19 </a:t>
          </a:r>
          <a:r>
            <a:rPr lang="en-US" sz="1600" kern="1200" dirty="0"/>
            <a:t>(December 2017); </a:t>
          </a:r>
          <a:r>
            <a:rPr lang="en-US" sz="1600" b="1" kern="1200" dirty="0"/>
            <a:t>32</a:t>
          </a:r>
          <a:r>
            <a:rPr lang="en-US" sz="1600" kern="1200" dirty="0"/>
            <a:t> (March 2018); </a:t>
          </a:r>
          <a:r>
            <a:rPr lang="en-US" sz="1600" b="1" kern="1200" dirty="0"/>
            <a:t>44</a:t>
          </a:r>
          <a:r>
            <a:rPr lang="en-US" sz="1600" kern="1200" dirty="0"/>
            <a:t> (May 2018); </a:t>
          </a:r>
          <a:r>
            <a:rPr lang="en-US" sz="1600" b="1" kern="1200" dirty="0"/>
            <a:t>49</a:t>
          </a:r>
          <a:r>
            <a:rPr lang="en-US" sz="1600" kern="1200" dirty="0"/>
            <a:t> (August 2018); </a:t>
          </a:r>
          <a:r>
            <a:rPr lang="en-US" sz="1600" b="1" kern="1200" dirty="0"/>
            <a:t>25 </a:t>
          </a:r>
          <a:r>
            <a:rPr lang="en-US" sz="1600" kern="1200" dirty="0"/>
            <a:t>(September 2018); </a:t>
          </a:r>
          <a:r>
            <a:rPr lang="en-US" sz="1600" b="1" kern="1200" dirty="0"/>
            <a:t>43</a:t>
          </a:r>
          <a:r>
            <a:rPr lang="en-US" sz="1600" kern="1200" dirty="0"/>
            <a:t> (November 2018); </a:t>
          </a:r>
          <a:r>
            <a:rPr lang="en-US" sz="1600" b="1" kern="1200" dirty="0"/>
            <a:t>27</a:t>
          </a:r>
          <a:r>
            <a:rPr lang="en-US" sz="1600" kern="1200" dirty="0"/>
            <a:t> (December 2018)</a:t>
          </a:r>
        </a:p>
      </dsp:txBody>
      <dsp:txXfrm>
        <a:off x="5687947" y="3024184"/>
        <a:ext cx="3856490" cy="1060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B139F-FE68-DE40-B51D-ADAB5E293A73}">
      <dsp:nvSpPr>
        <dsp:cNvPr id="0" name=""/>
        <dsp:cNvSpPr/>
      </dsp:nvSpPr>
      <dsp:spPr>
        <a:xfrm>
          <a:off x="5421630" y="2283142"/>
          <a:ext cx="2790507" cy="2790507"/>
        </a:xfrm>
        <a:prstGeom prst="gear9">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Lessons Learned &amp; Opportunities</a:t>
          </a:r>
        </a:p>
      </dsp:txBody>
      <dsp:txXfrm>
        <a:off x="5982646" y="2936805"/>
        <a:ext cx="1668475" cy="1434378"/>
      </dsp:txXfrm>
    </dsp:sp>
    <dsp:sp modelId="{CB18706A-289B-014F-87F5-7AB3396944D0}">
      <dsp:nvSpPr>
        <dsp:cNvPr id="0" name=""/>
        <dsp:cNvSpPr/>
      </dsp:nvSpPr>
      <dsp:spPr>
        <a:xfrm>
          <a:off x="3798062" y="1623568"/>
          <a:ext cx="2029460" cy="2029460"/>
        </a:xfrm>
        <a:prstGeom prst="gear6">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Strategies</a:t>
          </a:r>
        </a:p>
      </dsp:txBody>
      <dsp:txXfrm>
        <a:off x="4308985" y="2137579"/>
        <a:ext cx="1007614" cy="1001438"/>
      </dsp:txXfrm>
    </dsp:sp>
    <dsp:sp modelId="{7987C415-7E94-B84C-877C-A05AA6809EEB}">
      <dsp:nvSpPr>
        <dsp:cNvPr id="0" name=""/>
        <dsp:cNvSpPr/>
      </dsp:nvSpPr>
      <dsp:spPr>
        <a:xfrm rot="20700000">
          <a:off x="4934766" y="223447"/>
          <a:ext cx="1988456" cy="1988456"/>
        </a:xfrm>
        <a:prstGeom prst="gear6">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Challenges</a:t>
          </a:r>
        </a:p>
      </dsp:txBody>
      <dsp:txXfrm rot="-20700000">
        <a:off x="5370893" y="659574"/>
        <a:ext cx="1116203" cy="1116203"/>
      </dsp:txXfrm>
    </dsp:sp>
    <dsp:sp modelId="{4F1826D6-E86E-1F47-8802-4BB03FB8BF1A}">
      <dsp:nvSpPr>
        <dsp:cNvPr id="0" name=""/>
        <dsp:cNvSpPr/>
      </dsp:nvSpPr>
      <dsp:spPr>
        <a:xfrm>
          <a:off x="5216832" y="1856478"/>
          <a:ext cx="3571849" cy="3571849"/>
        </a:xfrm>
        <a:prstGeom prst="circularArrow">
          <a:avLst>
            <a:gd name="adj1" fmla="val 4687"/>
            <a:gd name="adj2" fmla="val 299029"/>
            <a:gd name="adj3" fmla="val 2533803"/>
            <a:gd name="adj4" fmla="val 1582379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FE87DF0-9438-E149-BD75-D7A818BF7290}">
      <dsp:nvSpPr>
        <dsp:cNvPr id="0" name=""/>
        <dsp:cNvSpPr/>
      </dsp:nvSpPr>
      <dsp:spPr>
        <a:xfrm>
          <a:off x="3438648" y="1170751"/>
          <a:ext cx="2595171" cy="259517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9A6AA7-49FE-AF43-B826-165388714DC1}">
      <dsp:nvSpPr>
        <dsp:cNvPr id="0" name=""/>
        <dsp:cNvSpPr/>
      </dsp:nvSpPr>
      <dsp:spPr>
        <a:xfrm>
          <a:off x="4474816" y="-215872"/>
          <a:ext cx="2798117" cy="279811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077BE-F1EB-E344-9D31-D9DA61E413AB}" type="datetimeFigureOut">
              <a:rPr lang="en-US" smtClean="0"/>
              <a:t>10/23/19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011F8-4052-5540-897B-7A71786A1FAB}" type="slidenum">
              <a:rPr lang="en-US" smtClean="0"/>
              <a:t>‹#›</a:t>
            </a:fld>
            <a:endParaRPr lang="en-US"/>
          </a:p>
        </p:txBody>
      </p:sp>
    </p:spTree>
    <p:extLst>
      <p:ext uri="{BB962C8B-B14F-4D97-AF65-F5344CB8AC3E}">
        <p14:creationId xmlns:p14="http://schemas.microsoft.com/office/powerpoint/2010/main" val="84750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greenpeaceph/videos/1015527581081140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an easy understanding of the </a:t>
            </a:r>
            <a:r>
              <a:rPr lang="en-US" sz="1200" i="1" kern="1200" dirty="0">
                <a:solidFill>
                  <a:schemeClr val="tx1"/>
                </a:solidFill>
                <a:effectLst/>
                <a:latin typeface="+mn-lt"/>
                <a:ea typeface="+mn-ea"/>
                <a:cs typeface="+mn-cs"/>
              </a:rPr>
              <a:t>Petition</a:t>
            </a:r>
            <a:r>
              <a:rPr lang="en-US" sz="1200" kern="1200" dirty="0">
                <a:solidFill>
                  <a:schemeClr val="tx1"/>
                </a:solidFill>
                <a:effectLst/>
                <a:latin typeface="+mn-lt"/>
                <a:ea typeface="+mn-ea"/>
                <a:cs typeface="+mn-cs"/>
              </a:rPr>
              <a:t>, here is a short animated video: </a:t>
            </a:r>
            <a:r>
              <a:rPr lang="en-US" sz="1200" u="sng" kern="1200" dirty="0">
                <a:solidFill>
                  <a:schemeClr val="tx1"/>
                </a:solidFill>
                <a:effectLst/>
                <a:latin typeface="+mn-lt"/>
                <a:ea typeface="+mn-ea"/>
                <a:cs typeface="+mn-cs"/>
                <a:hlinkClick r:id="rId3"/>
              </a:rPr>
              <a:t>https://www.facebook.com/greenpeaceph/videos/10155275810811400/</a:t>
            </a:r>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FB011F8-4052-5540-897B-7A71786A1FAB}" type="slidenum">
              <a:rPr lang="en-US" smtClean="0"/>
              <a:t>1</a:t>
            </a:fld>
            <a:endParaRPr lang="en-US"/>
          </a:p>
        </p:txBody>
      </p:sp>
    </p:spTree>
    <p:extLst>
      <p:ext uri="{BB962C8B-B14F-4D97-AF65-F5344CB8AC3E}">
        <p14:creationId xmlns:p14="http://schemas.microsoft.com/office/powerpoint/2010/main" val="2180913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011F8-4052-5540-897B-7A71786A1FAB}" type="slidenum">
              <a:rPr lang="en-US" smtClean="0"/>
              <a:t>13</a:t>
            </a:fld>
            <a:endParaRPr lang="en-US"/>
          </a:p>
        </p:txBody>
      </p:sp>
    </p:spTree>
    <p:extLst>
      <p:ext uri="{BB962C8B-B14F-4D97-AF65-F5344CB8AC3E}">
        <p14:creationId xmlns:p14="http://schemas.microsoft.com/office/powerpoint/2010/main" val="204389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CHALLENGES</a:t>
            </a:r>
          </a:p>
          <a:p>
            <a:pPr marL="171450" indent="-171450">
              <a:buFontTx/>
              <a:buChar char="-"/>
            </a:pPr>
            <a:r>
              <a:rPr lang="en-US" dirty="0"/>
              <a:t>The CHR as a venue (First time they’ll handle a case like this; No technical expertise when it comes to the issue of climate change; Budgetary concerns to hold inquiry hearings; Not a priority issue [Other more popular issues like war on drugs, etc.])</a:t>
            </a:r>
          </a:p>
          <a:p>
            <a:pPr marL="171450" indent="-171450">
              <a:buFontTx/>
              <a:buChar char="-"/>
            </a:pPr>
            <a:r>
              <a:rPr lang="en-US" dirty="0"/>
              <a:t>No legal precedents to cite as the issue is novel (interlink of climate change and human rights) </a:t>
            </a:r>
          </a:p>
          <a:p>
            <a:pPr marL="171450" indent="-171450">
              <a:buFontTx/>
              <a:buChar char="-"/>
            </a:pPr>
            <a:r>
              <a:rPr lang="en-US" dirty="0"/>
              <a:t>Political (President’s current pronouncements regarding the issue on climate change; not allowing his cabinet officials to go to conferences abroad on the topic)</a:t>
            </a:r>
          </a:p>
          <a:p>
            <a:pPr marL="171450" indent="-171450">
              <a:buFontTx/>
              <a:buChar char="-"/>
            </a:pPr>
            <a:r>
              <a:rPr lang="en-US" dirty="0"/>
              <a:t>Climate change as a “foreign” concept to Filipinos (not one of the key issues being discussed nationally)</a:t>
            </a:r>
          </a:p>
          <a:p>
            <a:r>
              <a:rPr lang="en-US" b="1" dirty="0"/>
              <a:t>STRATEGIES</a:t>
            </a:r>
          </a:p>
          <a:p>
            <a:r>
              <a:rPr lang="en-US" dirty="0"/>
              <a:t>- Diverse witnesses/resource persons to triangulate the data (Community witnesses from all over the country and overseas, local experts, international experts in relevant fields)</a:t>
            </a:r>
          </a:p>
          <a:p>
            <a:pPr marL="171450" indent="-171450">
              <a:buFontTx/>
              <a:buChar char="-"/>
            </a:pPr>
            <a:r>
              <a:rPr lang="en-US" dirty="0"/>
              <a:t>Putting pressure to the CHR by making sure that they commit to the timeline that they’ve set and publicly announced (creating international spaces to amplify the case; elevating the CHR’s profile)</a:t>
            </a:r>
          </a:p>
          <a:p>
            <a:pPr marL="171450" indent="-171450">
              <a:buFontTx/>
              <a:buChar char="-"/>
            </a:pPr>
            <a:r>
              <a:rPr lang="en-US" dirty="0"/>
              <a:t>Strategic alliances with like-minded groups and individuals (community reach out)</a:t>
            </a:r>
          </a:p>
          <a:p>
            <a:pPr marL="171450" indent="-171450">
              <a:buFontTx/>
              <a:buChar char="-"/>
            </a:pPr>
            <a:r>
              <a:rPr lang="en-US" dirty="0"/>
              <a:t>Legal, political, and campaign missions (LGUs support)</a:t>
            </a:r>
          </a:p>
          <a:p>
            <a:pPr marL="171450" indent="-171450">
              <a:buFontTx/>
              <a:buChar char="-"/>
            </a:pPr>
            <a:r>
              <a:rPr lang="en-US" dirty="0"/>
              <a:t>International support of respected groups</a:t>
            </a:r>
          </a:p>
          <a:p>
            <a:r>
              <a:rPr lang="en-US" b="1" dirty="0"/>
              <a:t>LESSONS LEARNED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It can be done. No such thing as David v. Goliath if you are fighting for a good cause. And there’s no better cause than the cause for the environment and human rights. You can’t advocate for HR without learning the basic right to life, that is, to live a good life. One of the rudiments of living a good life is having a stable climate and healthful and balanced ecology.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This is a movement, you don’t have to work alone. Maintain links to allies and create new opportunities to network because they will provide good resources when needed. Together, we can do it better. In silo, we will wander in oblivion.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Ownership of the whole process (petitioners and lawyers; the Commission; and the stakeholders/networks) – 4 year journey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OPPORTUNITIES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Replicated – Who to file; what; against whom; depends on the laws of the country </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AFB011F8-4052-5540-897B-7A71786A1FAB}" type="slidenum">
              <a:rPr lang="en-US" smtClean="0"/>
              <a:t>14</a:t>
            </a:fld>
            <a:endParaRPr lang="en-US"/>
          </a:p>
        </p:txBody>
      </p:sp>
    </p:spTree>
    <p:extLst>
      <p:ext uri="{BB962C8B-B14F-4D97-AF65-F5344CB8AC3E}">
        <p14:creationId xmlns:p14="http://schemas.microsoft.com/office/powerpoint/2010/main" val="2961166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11F8-4052-5540-897B-7A71786A1FAB}" type="slidenum">
              <a:rPr lang="en-US" smtClean="0"/>
              <a:t>15</a:t>
            </a:fld>
            <a:endParaRPr lang="en-US"/>
          </a:p>
        </p:txBody>
      </p:sp>
    </p:spTree>
    <p:extLst>
      <p:ext uri="{BB962C8B-B14F-4D97-AF65-F5344CB8AC3E}">
        <p14:creationId xmlns:p14="http://schemas.microsoft.com/office/powerpoint/2010/main" val="254437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-Alliance of youth organizations and students- Bicol</a:t>
            </a:r>
          </a:p>
        </p:txBody>
      </p:sp>
      <p:sp>
        <p:nvSpPr>
          <p:cNvPr id="4" name="Slide Number Placeholder 3"/>
          <p:cNvSpPr>
            <a:spLocks noGrp="1"/>
          </p:cNvSpPr>
          <p:nvPr>
            <p:ph type="sldNum" sz="quarter" idx="5"/>
          </p:nvPr>
        </p:nvSpPr>
        <p:spPr/>
        <p:txBody>
          <a:bodyPr/>
          <a:lstStyle/>
          <a:p>
            <a:fld id="{AFB011F8-4052-5540-897B-7A71786A1FAB}" type="slidenum">
              <a:rPr lang="en-US" smtClean="0"/>
              <a:t>2</a:t>
            </a:fld>
            <a:endParaRPr lang="en-US"/>
          </a:p>
        </p:txBody>
      </p:sp>
    </p:spTree>
    <p:extLst>
      <p:ext uri="{BB962C8B-B14F-4D97-AF65-F5344CB8AC3E}">
        <p14:creationId xmlns:p14="http://schemas.microsoft.com/office/powerpoint/2010/main" val="208135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Greenpeace PPTX slides</a:t>
            </a:r>
          </a:p>
        </p:txBody>
      </p:sp>
      <p:sp>
        <p:nvSpPr>
          <p:cNvPr id="4" name="Slide Number Placeholder 3"/>
          <p:cNvSpPr>
            <a:spLocks noGrp="1"/>
          </p:cNvSpPr>
          <p:nvPr>
            <p:ph type="sldNum" sz="quarter" idx="5"/>
          </p:nvPr>
        </p:nvSpPr>
        <p:spPr/>
        <p:txBody>
          <a:bodyPr/>
          <a:lstStyle/>
          <a:p>
            <a:fld id="{AFB011F8-4052-5540-897B-7A71786A1FAB}" type="slidenum">
              <a:rPr lang="en-US" smtClean="0"/>
              <a:t>3</a:t>
            </a:fld>
            <a:endParaRPr lang="en-US"/>
          </a:p>
        </p:txBody>
      </p:sp>
    </p:spTree>
    <p:extLst>
      <p:ext uri="{BB962C8B-B14F-4D97-AF65-F5344CB8AC3E}">
        <p14:creationId xmlns:p14="http://schemas.microsoft.com/office/powerpoint/2010/main" val="58487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a:t>
            </a:r>
            <a:r>
              <a:rPr lang="en-US" dirty="0" err="1"/>
              <a:t>Heede’s</a:t>
            </a:r>
            <a:r>
              <a:rPr lang="en-US" dirty="0"/>
              <a:t> Carbon Majors Study</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Richard </a:t>
            </a:r>
            <a:r>
              <a:rPr lang="en-US" sz="1200" kern="1200" dirty="0" err="1">
                <a:solidFill>
                  <a:schemeClr val="tx1"/>
                </a:solidFill>
                <a:effectLst/>
                <a:latin typeface="+mn-lt"/>
                <a:ea typeface="+mn-ea"/>
                <a:cs typeface="+mn-cs"/>
              </a:rPr>
              <a:t>Heede’s</a:t>
            </a:r>
            <a:r>
              <a:rPr lang="en-US" sz="1200" kern="1200" dirty="0">
                <a:solidFill>
                  <a:schemeClr val="tx1"/>
                </a:solidFill>
                <a:effectLst/>
                <a:latin typeface="+mn-lt"/>
                <a:ea typeface="+mn-ea"/>
                <a:cs typeface="+mn-cs"/>
              </a:rPr>
              <a:t> Carbon Majors research, which is the basis of the </a:t>
            </a:r>
            <a:r>
              <a:rPr lang="en-US" sz="1200" i="1" kern="1200" dirty="0">
                <a:solidFill>
                  <a:schemeClr val="tx1"/>
                </a:solidFill>
                <a:effectLst/>
                <a:latin typeface="+mn-lt"/>
                <a:ea typeface="+mn-ea"/>
                <a:cs typeface="+mn-cs"/>
              </a:rPr>
              <a:t>Petition</a:t>
            </a:r>
            <a:r>
              <a:rPr lang="en-US" sz="1200" kern="1200" dirty="0">
                <a:solidFill>
                  <a:schemeClr val="tx1"/>
                </a:solidFill>
                <a:effectLst/>
                <a:latin typeface="+mn-lt"/>
                <a:ea typeface="+mn-ea"/>
                <a:cs typeface="+mn-cs"/>
              </a:rPr>
              <a:t>, indicates that the carbon dioxide and methane emissions linked to 50 investor-owned Carbon Majors, including all the respondents named in the </a:t>
            </a:r>
            <a:r>
              <a:rPr lang="en-US" sz="1200" i="1" kern="1200" dirty="0">
                <a:solidFill>
                  <a:schemeClr val="tx1"/>
                </a:solidFill>
                <a:effectLst/>
                <a:latin typeface="+mn-lt"/>
                <a:ea typeface="+mn-ea"/>
                <a:cs typeface="+mn-cs"/>
              </a:rPr>
              <a:t>Petition</a:t>
            </a:r>
            <a:r>
              <a:rPr lang="en-US" sz="1200" kern="1200" dirty="0">
                <a:solidFill>
                  <a:schemeClr val="tx1"/>
                </a:solidFill>
                <a:effectLst/>
                <a:latin typeface="+mn-lt"/>
                <a:ea typeface="+mn-ea"/>
                <a:cs typeface="+mn-cs"/>
              </a:rPr>
              <a:t>, contributed for roughly 16% of the global average temperature increase from 1880 to 2010, and around 11% of the global sea level rise during the same time frame; and from 1980 to 2010, a time period when fossil fuel companies were acutely aware that their products were causing global warming, these same companies contributed approximately 10% of the global average temperature increase and about 4% sea-level rise.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Update </a:t>
            </a:r>
            <a:r>
              <a:rPr lang="en-US" sz="1200" kern="1200" dirty="0" err="1">
                <a:solidFill>
                  <a:schemeClr val="tx1"/>
                </a:solidFill>
                <a:effectLst/>
                <a:latin typeface="+mn-lt"/>
                <a:ea typeface="+mn-ea"/>
                <a:cs typeface="+mn-cs"/>
              </a:rPr>
              <a:t>Heede’s</a:t>
            </a:r>
            <a:r>
              <a:rPr lang="en-US" sz="1200" kern="1200" dirty="0">
                <a:solidFill>
                  <a:schemeClr val="tx1"/>
                </a:solidFill>
                <a:effectLst/>
                <a:latin typeface="+mn-lt"/>
                <a:ea typeface="+mn-ea"/>
                <a:cs typeface="+mn-cs"/>
              </a:rPr>
              <a:t> work (October 9; The Guardian):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PH" sz="1200" kern="1200" dirty="0">
                <a:solidFill>
                  <a:schemeClr val="tx1"/>
                </a:solidFill>
                <a:effectLst/>
                <a:latin typeface="+mn-lt"/>
                <a:ea typeface="+mn-ea"/>
                <a:cs typeface="+mn-cs"/>
              </a:rPr>
              <a:t>The twenty largest investor-owned and state-owned fossil fuel companies produced carbon fuels that emitted 35% of the global total (480 GtCO2e);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PH" sz="1200" kern="1200" dirty="0">
                <a:solidFill>
                  <a:schemeClr val="tx1"/>
                </a:solidFill>
                <a:effectLst/>
                <a:latin typeface="+mn-lt"/>
                <a:ea typeface="+mn-ea"/>
                <a:cs typeface="+mn-cs"/>
              </a:rPr>
              <a:t>If we look over the entire historical data we find the current database of 103 fossil fuel and cement entities emitted 1,221 GtCO2e, or 69.8% of global since 1751 (1.75 TtCO2e); of which the Top Twenty companies are responsible for 526 GtCO2e, or 30% of all fossil fuel and cement emission since 1751;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PH" sz="1200" kern="1200" dirty="0">
                <a:solidFill>
                  <a:schemeClr val="tx1"/>
                </a:solidFill>
                <a:effectLst/>
                <a:latin typeface="+mn-lt"/>
                <a:ea typeface="+mn-ea"/>
                <a:cs typeface="+mn-cs"/>
              </a:rPr>
              <a:t>These companies have significant moral, financial, and legal responsibility for the climate crisis, and a commensurate burden to help address the problem;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PH" sz="1200" kern="1200" dirty="0">
                <a:solidFill>
                  <a:schemeClr val="tx1"/>
                </a:solidFill>
                <a:effectLst/>
                <a:latin typeface="+mn-lt"/>
                <a:ea typeface="+mn-ea"/>
                <a:cs typeface="+mn-cs"/>
              </a:rPr>
              <a:t>Half of all global fossil fuel and cement CO2 emissions since 1751 have been emitted since 1990;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climate crisis is worsening, global emissions are still rising, and they must peak immediately in order to reduce emissions by 45% by 2030 and net zero by 2050</a:t>
            </a:r>
            <a:endParaRPr lang="en-PH"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FB011F8-4052-5540-897B-7A71786A1FAB}" type="slidenum">
              <a:rPr lang="en-US" smtClean="0"/>
              <a:t>4</a:t>
            </a:fld>
            <a:endParaRPr lang="en-US"/>
          </a:p>
        </p:txBody>
      </p:sp>
    </p:spTree>
    <p:extLst>
      <p:ext uri="{BB962C8B-B14F-4D97-AF65-F5344CB8AC3E}">
        <p14:creationId xmlns:p14="http://schemas.microsoft.com/office/powerpoint/2010/main" val="206551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Climate 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a:solidFill>
                  <a:schemeClr val="tx1"/>
                </a:solidFill>
                <a:effectLst/>
                <a:latin typeface="+mn-lt"/>
                <a:ea typeface="+mn-ea"/>
                <a:cs typeface="+mn-cs"/>
              </a:rPr>
              <a:t>The respondent Carbon Majors, together and individually, have extracted, marketed, and sold a substantial percentage of the fossil fuels burned globally, releasing an immense amount of carbon pollution into the Earth’s atmosphere, which is currently interfering with the climatic system.</a:t>
            </a:r>
            <a:endParaRPr lang="en-PH"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There is a clear link between respondents’ climate pollution and global impacts, such as surface temperature and sea-level rise, which in turn is resulting in climate damage in the Philippines and human rights harms to Filipinos.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PH" sz="1400" b="1" kern="1200" dirty="0">
                <a:solidFill>
                  <a:schemeClr val="tx1"/>
                </a:solidFill>
                <a:effectLst/>
                <a:latin typeface="+mn-lt"/>
                <a:ea typeface="+mn-ea"/>
                <a:cs typeface="+mn-cs"/>
              </a:rPr>
              <a:t>HR impacts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Climate change is already resulting in impairments, abuses, and violations of human rights across the Philippines.  In the </a:t>
            </a:r>
            <a:r>
              <a:rPr lang="en-US" sz="1200" i="1" kern="1200" dirty="0">
                <a:solidFill>
                  <a:schemeClr val="tx1"/>
                </a:solidFill>
                <a:effectLst/>
                <a:latin typeface="+mn-lt"/>
                <a:ea typeface="+mn-ea"/>
                <a:cs typeface="+mn-cs"/>
              </a:rPr>
              <a:t>Joint Summary of the Amicus Curiae</a:t>
            </a:r>
            <a:r>
              <a:rPr lang="en-US" sz="1200" kern="1200" dirty="0">
                <a:solidFill>
                  <a:schemeClr val="tx1"/>
                </a:solidFill>
                <a:effectLst/>
                <a:latin typeface="+mn-lt"/>
                <a:ea typeface="+mn-ea"/>
                <a:cs typeface="+mn-cs"/>
              </a:rPr>
              <a:t> dated 19 March 2018</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leading experts gave evidence to support this clear conclusion: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As the impacts of Typhoon Haiyan prove all too clearly, climate change is already resulting in adverse impacts to human lives and impairments of human rights across the Philippines.  </a:t>
            </a:r>
            <a:r>
              <a:rPr lang="en-US" sz="1200" b="1" kern="1200" dirty="0">
                <a:solidFill>
                  <a:schemeClr val="tx1"/>
                </a:solidFill>
                <a:effectLst/>
                <a:latin typeface="+mn-lt"/>
                <a:ea typeface="+mn-ea"/>
                <a:cs typeface="+mn-cs"/>
              </a:rPr>
              <a:t>Through rising sea levels, changing hydrologic regimes and weather patterns, promotion of disease vectors, exacerbation of extreme weather events, and other climate impacts have caused and will continue to cause loss of life, injuries, property destruction, and human displacement</a:t>
            </a:r>
            <a:r>
              <a:rPr lang="en-US" sz="1200" kern="1200" dirty="0">
                <a:solidFill>
                  <a:schemeClr val="tx1"/>
                </a:solidFill>
                <a:effectLst/>
                <a:latin typeface="+mn-lt"/>
                <a:ea typeface="+mn-ea"/>
                <a:cs typeface="+mn-cs"/>
              </a:rPr>
              <a:t>, while also causing other gradual forms of environmental degradation that undermine and will continue to undermine access to clean water, food, education and other key resources.  </a:t>
            </a:r>
            <a:r>
              <a:rPr lang="en-US" sz="1200" b="1" kern="1200" dirty="0">
                <a:solidFill>
                  <a:schemeClr val="tx1"/>
                </a:solidFill>
                <a:effectLst/>
                <a:latin typeface="+mn-lt"/>
                <a:ea typeface="+mn-ea"/>
                <a:cs typeface="+mn-cs"/>
              </a:rPr>
              <a:t>All of these climate impacts impair fundamental rights including the rights to life, health, clean water and sanitation, food, adequate housing, self-determination and development, and equality and non-discrimination</a:t>
            </a:r>
            <a:r>
              <a:rPr lang="en-US" sz="1200" kern="1200" dirty="0">
                <a:solidFill>
                  <a:schemeClr val="tx1"/>
                </a:solidFill>
                <a:effectLst/>
                <a:latin typeface="+mn-lt"/>
                <a:ea typeface="+mn-ea"/>
                <a:cs typeface="+mn-cs"/>
              </a:rPr>
              <a:t>.  These effects will fall disproportionately on populations who are </a:t>
            </a:r>
            <a:r>
              <a:rPr lang="en-US" sz="1200" b="1" kern="1200" dirty="0">
                <a:solidFill>
                  <a:schemeClr val="tx1"/>
                </a:solidFill>
                <a:effectLst/>
                <a:latin typeface="+mn-lt"/>
                <a:ea typeface="+mn-ea"/>
                <a:cs typeface="+mn-cs"/>
              </a:rPr>
              <a:t>disadvantaged due to poverty, gender, age, disability, cultural, or ethnic background, and children and future generations who will experience increasingly severe impacts over time.</a:t>
            </a:r>
            <a:endParaRPr lang="en-PH" sz="1200" b="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PH"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Respondent Carbon Majors’ knowledge of foreseeable climate risks and harms to people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Filipinos are dealing with a human rights crisis that the fossil fuel industry could have prevented.  Many of the respondents have understood the significant risks posed to people by climate change and the role of fossil fuels in causing the problem for at least five decades.</a:t>
            </a:r>
            <a:endParaRPr lang="en-PH"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By the 1980s, the entire fossil fuel industry knew there was a scientific consensus that climate change was real, caused by the use of their fossil fuel products, and would have significant impacts on the environment and human rights</a:t>
            </a:r>
            <a:r>
              <a:rPr lang="en-US" sz="1200" kern="1200" dirty="0">
                <a:solidFill>
                  <a:schemeClr val="tx1"/>
                </a:solidFill>
                <a:effectLst/>
                <a:latin typeface="+mn-lt"/>
                <a:ea typeface="+mn-ea"/>
                <a:cs typeface="+mn-cs"/>
              </a:rPr>
              <a:t>.  Yet instead of acting on this information to reverse or limit the harmful impacts of their operations, </a:t>
            </a:r>
            <a:r>
              <a:rPr lang="en-US" sz="1200" b="1" kern="1200" dirty="0">
                <a:solidFill>
                  <a:schemeClr val="tx1"/>
                </a:solidFill>
                <a:effectLst/>
                <a:latin typeface="+mn-lt"/>
                <a:ea typeface="+mn-ea"/>
                <a:cs typeface="+mn-cs"/>
              </a:rPr>
              <a:t>there is evidence that certain companies used the information to support and maintain their harmful business model</a:t>
            </a:r>
            <a:r>
              <a:rPr lang="en-US" sz="1200" kern="1200" dirty="0">
                <a:solidFill>
                  <a:schemeClr val="tx1"/>
                </a:solidFill>
                <a:effectLst/>
                <a:latin typeface="+mn-lt"/>
                <a:ea typeface="+mn-ea"/>
                <a:cs typeface="+mn-cs"/>
              </a:rPr>
              <a:t>.  With the establishment of the </a:t>
            </a:r>
            <a:r>
              <a:rPr lang="en-US" sz="1200" b="1" kern="1200" dirty="0">
                <a:solidFill>
                  <a:schemeClr val="tx1"/>
                </a:solidFill>
                <a:effectLst/>
                <a:latin typeface="+mn-lt"/>
                <a:ea typeface="+mn-ea"/>
                <a:cs typeface="+mn-cs"/>
              </a:rPr>
              <a:t>IPCC and the start of the global climate negotiations in the 1990s, the fossil fuel industry ran full blown campaigns to manufacture doubt about climate science, to delay meaningful action.</a:t>
            </a:r>
            <a:endParaRPr lang="en-PH" sz="1200" b="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respondents’ actions continue to demonstrate an intent to put profit over human rights, even today, despite the </a:t>
            </a:r>
            <a:r>
              <a:rPr lang="en-US" sz="1200" i="1" kern="1200" dirty="0">
                <a:solidFill>
                  <a:schemeClr val="tx1"/>
                </a:solidFill>
                <a:effectLst/>
                <a:latin typeface="+mn-lt"/>
                <a:ea typeface="+mn-ea"/>
                <a:cs typeface="+mn-cs"/>
              </a:rPr>
              <a:t>Paris Agreement</a:t>
            </a:r>
            <a:r>
              <a:rPr lang="en-US" sz="1200" kern="1200" dirty="0">
                <a:solidFill>
                  <a:schemeClr val="tx1"/>
                </a:solidFill>
                <a:effectLst/>
                <a:latin typeface="+mn-lt"/>
                <a:ea typeface="+mn-ea"/>
                <a:cs typeface="+mn-cs"/>
              </a:rPr>
              <a:t> entering into force and the </a:t>
            </a:r>
            <a:r>
              <a:rPr lang="en-US" sz="1200" i="1" kern="1200" dirty="0">
                <a:solidFill>
                  <a:schemeClr val="tx1"/>
                </a:solidFill>
                <a:effectLst/>
                <a:latin typeface="+mn-lt"/>
                <a:ea typeface="+mn-ea"/>
                <a:cs typeface="+mn-cs"/>
              </a:rPr>
              <a:t>IPCC’s Special Reports</a:t>
            </a:r>
            <a:r>
              <a:rPr lang="en-US" sz="1200" kern="1200" dirty="0">
                <a:solidFill>
                  <a:schemeClr val="tx1"/>
                </a:solidFill>
                <a:effectLst/>
                <a:latin typeface="+mn-lt"/>
                <a:ea typeface="+mn-ea"/>
                <a:cs typeface="+mn-cs"/>
              </a:rPr>
              <a:t> in 2018 and 2019. The respondents continued to invest in fossil fuel products, despite the clear scientific grounds for supporting a rapid phase-out to avoid the worst impacts of climate change.  This is </a:t>
            </a:r>
            <a:r>
              <a:rPr lang="en-US" sz="1200" b="1" kern="1200" dirty="0">
                <a:solidFill>
                  <a:schemeClr val="tx1"/>
                </a:solidFill>
                <a:effectLst/>
                <a:latin typeface="+mn-lt"/>
                <a:ea typeface="+mn-ea"/>
                <a:cs typeface="+mn-cs"/>
              </a:rPr>
              <a:t>a new form of climate denial</a:t>
            </a:r>
            <a:r>
              <a:rPr lang="en-US" sz="1200" kern="1200" dirty="0">
                <a:solidFill>
                  <a:schemeClr val="tx1"/>
                </a:solidFill>
                <a:effectLst/>
                <a:latin typeface="+mn-lt"/>
                <a:ea typeface="+mn-ea"/>
                <a:cs typeface="+mn-cs"/>
              </a:rPr>
              <a:t>, where fossil fuel companies bet on humanity failing to achieve global and national climate commitments. </a:t>
            </a:r>
            <a:endParaRPr lang="en-PH"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While a few of the respondents responded to the </a:t>
            </a:r>
            <a:r>
              <a:rPr lang="en-US" sz="1200" i="1" kern="1200" dirty="0">
                <a:solidFill>
                  <a:schemeClr val="tx1"/>
                </a:solidFill>
                <a:effectLst/>
                <a:latin typeface="+mn-lt"/>
                <a:ea typeface="+mn-ea"/>
                <a:cs typeface="+mn-cs"/>
              </a:rPr>
              <a:t>Petition</a:t>
            </a:r>
            <a:r>
              <a:rPr lang="en-US" sz="1200" kern="1200" dirty="0">
                <a:solidFill>
                  <a:schemeClr val="tx1"/>
                </a:solidFill>
                <a:effectLst/>
                <a:latin typeface="+mn-lt"/>
                <a:ea typeface="+mn-ea"/>
                <a:cs typeface="+mn-cs"/>
              </a:rPr>
              <a:t> with lofty statements about their efforts to address climate change, they have thus far refused to engage in a dialogue with the petitioners about the real climate harms being suffered by the Filipino people.  Not one of the respondents submitted evidence or testified after the National Inquiry commenced, despite the CHR’s accommodating measures, such as conveniently holding inquiry hearings and consultations in countries where respondents are headquartered.  The respondents’ disregard of the National Inquiry is yet another example of companies’ failure to fulfill their responsibility to act with due diligence and respect and protect human rights.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Respondent Carbon Majors’ responsibility to respect human rights under international law and agreements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Respondent Carbon Majors are acting unlawfully.  They have a legal </a:t>
            </a:r>
            <a:r>
              <a:rPr lang="en-US" sz="1200" b="1" kern="1200" dirty="0">
                <a:solidFill>
                  <a:schemeClr val="tx1"/>
                </a:solidFill>
                <a:effectLst/>
                <a:latin typeface="+mn-lt"/>
                <a:ea typeface="+mn-ea"/>
                <a:cs typeface="+mn-cs"/>
              </a:rPr>
              <a:t>responsibility to respect, including through proactive measures, and protect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human rights of the Filipino people</a:t>
            </a:r>
            <a:r>
              <a:rPr lang="en-US" sz="1200" kern="1200" dirty="0">
                <a:solidFill>
                  <a:schemeClr val="tx1"/>
                </a:solidFill>
                <a:effectLst/>
                <a:latin typeface="+mn-lt"/>
                <a:ea typeface="+mn-ea"/>
                <a:cs typeface="+mn-cs"/>
              </a:rPr>
              <a:t>, as described in the </a:t>
            </a:r>
            <a:r>
              <a:rPr lang="en-US" sz="1200" i="1" kern="1200" dirty="0">
                <a:solidFill>
                  <a:schemeClr val="tx1"/>
                </a:solidFill>
                <a:effectLst/>
                <a:latin typeface="+mn-lt"/>
                <a:ea typeface="+mn-ea"/>
                <a:cs typeface="+mn-cs"/>
              </a:rPr>
              <a:t>United Nations Guiding Principles on Business and Human Rights</a:t>
            </a:r>
            <a:r>
              <a:rPr lang="en-US" sz="1200" kern="1200" dirty="0">
                <a:solidFill>
                  <a:schemeClr val="tx1"/>
                </a:solidFill>
                <a:effectLst/>
                <a:latin typeface="+mn-lt"/>
                <a:ea typeface="+mn-ea"/>
                <a:cs typeface="+mn-cs"/>
              </a:rPr>
              <a:t> (“UNGPs” for brevity) and international jurisprudence.  The UNGPs should be interpreted in accordance with international environmental law and the international law governing climate change, including the precautionary principle and polluter pays principle, and with national laws and doctrines, like the </a:t>
            </a:r>
            <a:r>
              <a:rPr lang="en-US" sz="1200" i="1" kern="1200" dirty="0" err="1">
                <a:solidFill>
                  <a:schemeClr val="tx1"/>
                </a:solidFill>
                <a:effectLst/>
                <a:latin typeface="+mn-lt"/>
                <a:ea typeface="+mn-ea"/>
                <a:cs typeface="+mn-cs"/>
              </a:rPr>
              <a:t>Oposa</a:t>
            </a:r>
            <a:r>
              <a:rPr lang="en-US" sz="1200" i="1" kern="1200" dirty="0">
                <a:solidFill>
                  <a:schemeClr val="tx1"/>
                </a:solidFill>
                <a:effectLst/>
                <a:latin typeface="+mn-lt"/>
                <a:ea typeface="+mn-ea"/>
                <a:cs typeface="+mn-cs"/>
              </a:rPr>
              <a:t> Doctrine</a:t>
            </a:r>
            <a:r>
              <a:rPr lang="en-US" sz="1200" kern="1200" dirty="0">
                <a:solidFill>
                  <a:schemeClr val="tx1"/>
                </a:solidFill>
                <a:effectLst/>
                <a:latin typeface="+mn-lt"/>
                <a:ea typeface="+mn-ea"/>
                <a:cs typeface="+mn-cs"/>
              </a:rPr>
              <a:t> of “intergenerational responsibility.”</a:t>
            </a:r>
            <a:endParaRPr lang="en-PH"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Under the UNGPs, business enterprises are required to commit at the highest level to respect human rights, undertake human rights due diligence to identify and avoid potential adverse impacts and provide remedy in the event of adverse harm.</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More specifically for the respondent Carbon Majors, the responsibility to respect and protect human rights entails an obligation on the part of the respondents not to contribute to human rights impacts, impairments, infringements, abuses, and/or violations arising from climate change; as well as prevent, mitigate, and accept responsibility for the adverse human rights impacts linked to their activities, as directed by the </a:t>
            </a:r>
            <a:r>
              <a:rPr lang="en-US" sz="1200" i="1" kern="1200" dirty="0">
                <a:solidFill>
                  <a:schemeClr val="tx1"/>
                </a:solidFill>
                <a:effectLst/>
                <a:latin typeface="+mn-lt"/>
                <a:ea typeface="+mn-ea"/>
                <a:cs typeface="+mn-cs"/>
              </a:rPr>
              <a:t>Interpretive Guidance</a:t>
            </a:r>
            <a:r>
              <a:rPr lang="en-US" sz="1200" kern="1200" dirty="0">
                <a:solidFill>
                  <a:schemeClr val="tx1"/>
                </a:solidFill>
                <a:effectLst/>
                <a:latin typeface="+mn-lt"/>
                <a:ea typeface="+mn-ea"/>
                <a:cs typeface="+mn-cs"/>
              </a:rPr>
              <a:t> of the UNGPs.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As explained in the </a:t>
            </a:r>
            <a:r>
              <a:rPr lang="en-US" sz="1200" i="1" kern="1200" dirty="0">
                <a:solidFill>
                  <a:schemeClr val="tx1"/>
                </a:solidFill>
                <a:effectLst/>
                <a:latin typeface="+mn-lt"/>
                <a:ea typeface="+mn-ea"/>
                <a:cs typeface="+mn-cs"/>
              </a:rPr>
              <a:t>Joint Summary of the Amicus Curiae</a:t>
            </a:r>
            <a:r>
              <a:rPr lang="en-US" sz="1200" kern="120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Interpretive Guidance</a:t>
            </a:r>
            <a:r>
              <a:rPr lang="en-US" sz="1200" kern="1200" dirty="0">
                <a:solidFill>
                  <a:schemeClr val="tx1"/>
                </a:solidFill>
                <a:effectLst/>
                <a:latin typeface="+mn-lt"/>
                <a:ea typeface="+mn-ea"/>
                <a:cs typeface="+mn-cs"/>
              </a:rPr>
              <a:t> confirms that an enterprise can contribute to an adverse human rights impact through the legal sale of its products.  The evidence demonstrates that the respondents have, through their operations and products, caused the emissions of greenhouse gases in such significant quantities as to have contributed to climate change, to impose on them specific and particular obligations in respect of the human rights impacts of climate change.”</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mn-lt"/>
                <a:ea typeface="+mn-ea"/>
                <a:cs typeface="+mn-cs"/>
              </a:rPr>
              <a:t>Respondents’ moral and legal responsibility under general principles of tort and human rights law</a:t>
            </a:r>
            <a:endParaRPr lang="en-PH" sz="1200" b="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Finally, under fundamental principles of responsibility that are common to judicial systems around the world, respondents will ultimately be held legally responsible for the harms being suffered by communities.  The fossil fuel companies had early awareness, notice, and actual knowledge of the role of coal, oil, and gas products in causing climate change and the reasonably foreseeable human rights harms resulting from climate impacts.</a:t>
            </a:r>
            <a:endParaRPr lang="en-PH"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Significantly, fossil fuel companies had the opportunity to avoid or reduce those harms.  However, their past and current activities -- including the extraction, marketing, and sale of fossil fuels and past and current efforts to undermine climate science and solutions -- have and continue to materially contribute to the climate damage resulting in human rights harms to petitioners and Filipinos, in general. </a:t>
            </a:r>
            <a:endParaRPr lang="en-PH"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PH"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PH"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PH"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PH" sz="1200" b="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PH"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PH" sz="1200" b="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PH"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PH" sz="1400"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FB011F8-4052-5540-897B-7A71786A1FAB}" type="slidenum">
              <a:rPr lang="en-US" smtClean="0"/>
              <a:t>5</a:t>
            </a:fld>
            <a:endParaRPr lang="en-US"/>
          </a:p>
        </p:txBody>
      </p:sp>
    </p:spTree>
    <p:extLst>
      <p:ext uri="{BB962C8B-B14F-4D97-AF65-F5344CB8AC3E}">
        <p14:creationId xmlns:p14="http://schemas.microsoft.com/office/powerpoint/2010/main" val="155586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1" kern="1200" dirty="0">
                <a:solidFill>
                  <a:schemeClr val="tx1"/>
                </a:solidFill>
                <a:effectLst/>
                <a:latin typeface="+mn-lt"/>
                <a:ea typeface="+mn-ea"/>
                <a:cs typeface="+mn-cs"/>
              </a:rPr>
              <a:t>Recommendations </a:t>
            </a:r>
            <a:endParaRPr lang="en-PH"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Issue a finding on the responsibility of the respondent Carbon Majors for human rights impacts, impairments, infringements, abuses, and/or violations resulting from the effects of climate change in the Philippines;</a:t>
            </a:r>
            <a:endParaRPr lang="en-PH"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PH"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Host an official online repository of this National Inquiry’s full record that is searchable and accessible to all;</a:t>
            </a:r>
            <a:endParaRPr lang="en-PH"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PH"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Monitor people and communities in the Philippines made vulnerable to the impacts of climate change on an ongoing basis;</a:t>
            </a:r>
            <a:endParaRPr lang="en-PH"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PH"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Request the respondent Carbon Majors to submit business plans regarding climate change that are consistent with both international and national human rights laws and requirements;</a:t>
            </a:r>
            <a:endParaRPr lang="en-PH"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Monitor respondent Carbon Majors on an ongoing basis and report periodically on whether respondents’ actions are consistent with both international and national human rights laws and requirements;</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Recommend that policymakers and legislators develop and adopt clear and implementable objective standards for corporate reporting on human rights in the context of climate change;</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Recommend the adoption of one or more accountability mechanisms that provide an effective remedy that can be easily accessed by those affected by climate change; </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Recommend that the government develop a National Action Plan on business, environment, and climate change, using as a starting point the United Nations Guiding Principles on Business and Human Rights and relevant pieces of evidence herein presented; and</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Recommend that governments -- including the Philippines and other countries where the respondent Carbon Majors are domiciled and/or operate -- enhance, strengthen, or explore new ways to fulfill their international duty of cooperation, including but not limited to, the introduction of further regulation of the Carbon Majors to fully address the human rights impacts of climate change.</a:t>
            </a:r>
            <a:endParaRPr lang="en-PH"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B011F8-4052-5540-897B-7A71786A1FAB}" type="slidenum">
              <a:rPr lang="en-US" smtClean="0"/>
              <a:t>8</a:t>
            </a:fld>
            <a:endParaRPr lang="en-US"/>
          </a:p>
        </p:txBody>
      </p:sp>
    </p:spTree>
    <p:extLst>
      <p:ext uri="{BB962C8B-B14F-4D97-AF65-F5344CB8AC3E}">
        <p14:creationId xmlns:p14="http://schemas.microsoft.com/office/powerpoint/2010/main" val="145680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various dates, the CHR received seventeen (19) responses out of the forty-seven (47) respondents summoned, while petitioners received fourteen (14) responses, two (2) of which came from Repsol.  Meanwhile, the Business and Human Rights Resource Centre (“BHRRC”) received eleven (11) responses. </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aid the CHR in its important task to understand key issues relating to its authority to investigate and the responsibility of the respondents for climate-related human rights harms, fourteen (14) distinguished key resource persons and international organizations willingly submitted their respective </a:t>
            </a:r>
            <a:r>
              <a:rPr lang="en-US" sz="1200" i="1" kern="1200" dirty="0">
                <a:solidFill>
                  <a:schemeClr val="tx1"/>
                </a:solidFill>
                <a:effectLst/>
                <a:latin typeface="+mn-lt"/>
                <a:ea typeface="+mn-ea"/>
                <a:cs typeface="+mn-cs"/>
              </a:rPr>
              <a:t>amicus curiae</a:t>
            </a:r>
            <a:r>
              <a:rPr lang="en-US" sz="1200" kern="1200" dirty="0">
                <a:solidFill>
                  <a:schemeClr val="tx1"/>
                </a:solidFill>
                <a:effectLst/>
                <a:latin typeface="+mn-lt"/>
                <a:ea typeface="+mn-ea"/>
                <a:cs typeface="+mn-cs"/>
              </a:rPr>
              <a:t> briefs (</a:t>
            </a:r>
            <a:r>
              <a:rPr lang="en-US" sz="1200" i="1" kern="1200" dirty="0">
                <a:solidFill>
                  <a:schemeClr val="tx1"/>
                </a:solidFill>
                <a:effectLst/>
                <a:latin typeface="+mn-lt"/>
                <a:ea typeface="+mn-ea"/>
                <a:cs typeface="+mn-cs"/>
              </a:rPr>
              <a:t>i.e.</a:t>
            </a:r>
            <a:r>
              <a:rPr lang="en-US" sz="1200" kern="1200" dirty="0">
                <a:solidFill>
                  <a:schemeClr val="tx1"/>
                </a:solidFill>
                <a:effectLst/>
                <a:latin typeface="+mn-lt"/>
                <a:ea typeface="+mn-ea"/>
                <a:cs typeface="+mn-cs"/>
              </a:rPr>
              <a:t>, Environmental Law Alliance Worldwide; </a:t>
            </a:r>
            <a:r>
              <a:rPr lang="en-US" sz="1200" kern="1200" dirty="0" err="1">
                <a:solidFill>
                  <a:schemeClr val="tx1"/>
                </a:solidFill>
                <a:effectLst/>
                <a:latin typeface="+mn-lt"/>
                <a:ea typeface="+mn-ea"/>
                <a:cs typeface="+mn-cs"/>
              </a:rPr>
              <a:t>ClientEarth</a:t>
            </a:r>
            <a:r>
              <a:rPr lang="en-US" sz="1200" kern="1200" dirty="0">
                <a:solidFill>
                  <a:schemeClr val="tx1"/>
                </a:solidFill>
                <a:effectLst/>
                <a:latin typeface="+mn-lt"/>
                <a:ea typeface="+mn-ea"/>
                <a:cs typeface="+mn-cs"/>
              </a:rPr>
              <a:t>; Mary Robinson Foundation – Climate Justice; Our Children’s Trust; joint submission from Olivier De </a:t>
            </a:r>
            <a:r>
              <a:rPr lang="en-US" sz="1200" kern="1200" dirty="0" err="1">
                <a:solidFill>
                  <a:schemeClr val="tx1"/>
                </a:solidFill>
                <a:effectLst/>
                <a:latin typeface="+mn-lt"/>
                <a:ea typeface="+mn-ea"/>
                <a:cs typeface="+mn-cs"/>
              </a:rPr>
              <a:t>Schutter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Asbjørn</a:t>
            </a:r>
            <a:r>
              <a:rPr lang="en-US" sz="1200" kern="1200" dirty="0">
                <a:solidFill>
                  <a:schemeClr val="tx1"/>
                </a:solidFill>
                <a:effectLst/>
                <a:latin typeface="+mn-lt"/>
                <a:ea typeface="+mn-ea"/>
                <a:cs typeface="+mn-cs"/>
              </a:rPr>
              <a:t> Eide, Ashfaq Khalfan, Rolf </a:t>
            </a:r>
            <a:r>
              <a:rPr lang="en-US" sz="1200" kern="1200" dirty="0" err="1">
                <a:solidFill>
                  <a:schemeClr val="tx1"/>
                </a:solidFill>
                <a:effectLst/>
                <a:latin typeface="+mn-lt"/>
                <a:ea typeface="+mn-ea"/>
                <a:cs typeface="+mn-cs"/>
              </a:rPr>
              <a:t>Künnemann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Jernej</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Letnar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Černič</a:t>
            </a:r>
            <a:r>
              <a:rPr lang="en-US" sz="1200" kern="1200" dirty="0">
                <a:solidFill>
                  <a:schemeClr val="tx1"/>
                </a:solidFill>
                <a:effectLst/>
                <a:latin typeface="+mn-lt"/>
                <a:ea typeface="+mn-ea"/>
                <a:cs typeface="+mn-cs"/>
              </a:rPr>
              <a:t>, Marcos A. Orellana, Ian </a:t>
            </a:r>
            <a:r>
              <a:rPr lang="en-US" sz="1200" kern="1200" dirty="0" err="1">
                <a:solidFill>
                  <a:schemeClr val="tx1"/>
                </a:solidFill>
                <a:effectLst/>
                <a:latin typeface="+mn-lt"/>
                <a:ea typeface="+mn-ea"/>
                <a:cs typeface="+mn-cs"/>
              </a:rPr>
              <a:t>Seiderman</a:t>
            </a:r>
            <a:r>
              <a:rPr lang="en-US" sz="1200" kern="1200" dirty="0">
                <a:solidFill>
                  <a:schemeClr val="tx1"/>
                </a:solidFill>
                <a:effectLst/>
                <a:latin typeface="+mn-lt"/>
                <a:ea typeface="+mn-ea"/>
                <a:cs typeface="+mn-cs"/>
              </a:rPr>
              <a:t>, and Bret Thiele; Plan B, through Timothy Crosland; Sabin Center for Climate Change Law, Columbia Law School; Professor Sara </a:t>
            </a:r>
            <a:r>
              <a:rPr lang="en-US" sz="1200" kern="1200" dirty="0" err="1">
                <a:solidFill>
                  <a:schemeClr val="tx1"/>
                </a:solidFill>
                <a:effectLst/>
                <a:latin typeface="+mn-lt"/>
                <a:ea typeface="+mn-ea"/>
                <a:cs typeface="+mn-cs"/>
              </a:rPr>
              <a:t>Seck</a:t>
            </a:r>
            <a:r>
              <a:rPr lang="en-US" sz="1200" kern="1200" dirty="0">
                <a:solidFill>
                  <a:schemeClr val="tx1"/>
                </a:solidFill>
                <a:effectLst/>
                <a:latin typeface="+mn-lt"/>
                <a:ea typeface="+mn-ea"/>
                <a:cs typeface="+mn-cs"/>
              </a:rPr>
              <a:t>; Kevin E. Trenberth; Asia Pacific Forum of National Human Rights Institutions [AFP] and Global Alliance of National Human Rights Institutions [GANHRI]; UNICEF-Philippines; James Hansen; and Center for International Environmental Law [CIEL]).</a:t>
            </a:r>
            <a:endParaRPr lang="en-PH"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B011F8-4052-5540-897B-7A71786A1FAB}" type="slidenum">
              <a:rPr lang="en-US" smtClean="0"/>
              <a:t>9</a:t>
            </a:fld>
            <a:endParaRPr lang="en-US"/>
          </a:p>
        </p:txBody>
      </p:sp>
    </p:spTree>
    <p:extLst>
      <p:ext uri="{BB962C8B-B14F-4D97-AF65-F5344CB8AC3E}">
        <p14:creationId xmlns:p14="http://schemas.microsoft.com/office/powerpoint/2010/main" val="111449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011F8-4052-5540-897B-7A71786A1FAB}" type="slidenum">
              <a:rPr lang="en-US" smtClean="0"/>
              <a:t>10</a:t>
            </a:fld>
            <a:endParaRPr lang="en-US"/>
          </a:p>
        </p:txBody>
      </p:sp>
    </p:spTree>
    <p:extLst>
      <p:ext uri="{BB962C8B-B14F-4D97-AF65-F5344CB8AC3E}">
        <p14:creationId xmlns:p14="http://schemas.microsoft.com/office/powerpoint/2010/main" val="2598670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 consultation</a:t>
            </a:r>
            <a:r>
              <a:rPr lang="en-US" baseline="0" dirty="0"/>
              <a:t> per se did not push through. But the CHR participated in 2 events in January 16 and 18. January 16 was a half day event by the petitioners on the topic, “</a:t>
            </a:r>
            <a:r>
              <a:rPr lang="en-US" sz="1200" b="1" dirty="0">
                <a:solidFill>
                  <a:srgbClr val="FFFFFF"/>
                </a:solidFill>
                <a:latin typeface="Arial"/>
                <a:ea typeface="Arial"/>
                <a:cs typeface="Arial"/>
                <a:sym typeface="Arial"/>
              </a:rPr>
              <a:t>Corporate action on human rights and climate change: a deep dive into Shell's actions and policies” </a:t>
            </a:r>
            <a:r>
              <a:rPr lang="en-US" sz="1200" b="0" dirty="0">
                <a:solidFill>
                  <a:srgbClr val="FFFFFF"/>
                </a:solidFill>
                <a:latin typeface="Arial"/>
                <a:ea typeface="Arial"/>
                <a:cs typeface="Arial"/>
                <a:sym typeface="Arial"/>
              </a:rPr>
              <a:t>and another</a:t>
            </a:r>
            <a:r>
              <a:rPr lang="en-US" sz="1200" b="0" baseline="0" dirty="0">
                <a:solidFill>
                  <a:srgbClr val="FFFFFF"/>
                </a:solidFill>
                <a:latin typeface="Arial"/>
                <a:ea typeface="Arial"/>
                <a:cs typeface="Arial"/>
                <a:sym typeface="Arial"/>
              </a:rPr>
              <a:t> event hosted by </a:t>
            </a:r>
            <a:r>
              <a:rPr lang="en-US" sz="1200" b="0" baseline="0" dirty="0" err="1">
                <a:solidFill>
                  <a:srgbClr val="FFFFFF"/>
                </a:solidFill>
                <a:latin typeface="Arial"/>
                <a:ea typeface="Arial"/>
                <a:cs typeface="Arial"/>
                <a:sym typeface="Arial"/>
              </a:rPr>
              <a:t>Nyenrode</a:t>
            </a:r>
            <a:r>
              <a:rPr lang="en-US" sz="1200" b="0" baseline="0" dirty="0">
                <a:solidFill>
                  <a:srgbClr val="FFFFFF"/>
                </a:solidFill>
                <a:latin typeface="Arial"/>
                <a:ea typeface="Arial"/>
                <a:cs typeface="Arial"/>
                <a:sym typeface="Arial"/>
              </a:rPr>
              <a:t> Business University on January 18 entitled, “</a:t>
            </a:r>
            <a:r>
              <a:rPr lang="en-US" sz="1200" b="1" baseline="0" dirty="0">
                <a:solidFill>
                  <a:srgbClr val="FFFFFF"/>
                </a:solidFill>
                <a:latin typeface="Arial"/>
                <a:ea typeface="Arial"/>
                <a:cs typeface="Arial"/>
                <a:sym typeface="Arial"/>
              </a:rPr>
              <a:t>Climate Responsibilities of Business.”</a:t>
            </a:r>
            <a:endParaRPr lang="en-US" sz="1200" b="1" dirty="0">
              <a:solidFill>
                <a:srgbClr val="FFFFFF"/>
              </a:solidFill>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AFB011F8-4052-5540-897B-7A71786A1FAB}" type="slidenum">
              <a:rPr lang="en-US" smtClean="0"/>
              <a:t>11</a:t>
            </a:fld>
            <a:endParaRPr lang="en-US"/>
          </a:p>
        </p:txBody>
      </p:sp>
    </p:spTree>
    <p:extLst>
      <p:ext uri="{BB962C8B-B14F-4D97-AF65-F5344CB8AC3E}">
        <p14:creationId xmlns:p14="http://schemas.microsoft.com/office/powerpoint/2010/main" val="116222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10/23/19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10/23/19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10/23/19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10/23/19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10/23/19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10/23/19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reenpeace.org/philippines/press/1237/the-climate-change-and-human-rights-peti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chr.gov.ph/nicc-resources/" TargetMode="External"/><Relationship Id="rId5" Type="http://schemas.openxmlformats.org/officeDocument/2006/relationships/hyperlink" Target="http://essc.org.ph/content/nicc/" TargetMode="External"/><Relationship Id="rId4" Type="http://schemas.openxmlformats.org/officeDocument/2006/relationships/hyperlink" Target="http://www.ciel.org/reports/philippines-joint-amic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3" y="1081819"/>
            <a:ext cx="10135897" cy="2905539"/>
          </a:xfrm>
        </p:spPr>
        <p:txBody>
          <a:bodyPr/>
          <a:lstStyle/>
          <a:p>
            <a:r>
              <a:rPr lang="en-US" sz="6500" b="1" dirty="0"/>
              <a:t>Climate Justice and Human Rights Petition in the Philippines</a:t>
            </a:r>
          </a:p>
        </p:txBody>
      </p:sp>
      <p:sp>
        <p:nvSpPr>
          <p:cNvPr id="3" name="TextBox 2"/>
          <p:cNvSpPr txBox="1"/>
          <p:nvPr/>
        </p:nvSpPr>
        <p:spPr>
          <a:xfrm>
            <a:off x="1154954" y="4277112"/>
            <a:ext cx="10135897" cy="2246769"/>
          </a:xfrm>
          <a:prstGeom prst="rect">
            <a:avLst/>
          </a:prstGeom>
          <a:noFill/>
        </p:spPr>
        <p:txBody>
          <a:bodyPr wrap="square" rtlCol="0">
            <a:spAutoFit/>
          </a:bodyPr>
          <a:lstStyle/>
          <a:p>
            <a:r>
              <a:rPr lang="en-US" sz="2800" dirty="0"/>
              <a:t>An investigation on the responsibility of 47 Fossil Fuel and Cement Companies </a:t>
            </a:r>
            <a:r>
              <a:rPr lang="en-GB" sz="2800" dirty="0">
                <a:solidFill>
                  <a:schemeClr val="tx1">
                    <a:lumMod val="75000"/>
                    <a:lumOff val="25000"/>
                  </a:schemeClr>
                </a:solidFill>
              </a:rPr>
              <a:t>for human rights violations or threats</a:t>
            </a:r>
            <a:r>
              <a:rPr lang="en-PH" sz="2800" dirty="0">
                <a:solidFill>
                  <a:schemeClr val="tx1">
                    <a:lumMod val="75000"/>
                    <a:lumOff val="25000"/>
                  </a:schemeClr>
                </a:solidFill>
              </a:rPr>
              <a:t> </a:t>
            </a:r>
            <a:r>
              <a:rPr lang="en-GB" sz="2800" dirty="0">
                <a:solidFill>
                  <a:schemeClr val="tx1">
                    <a:lumMod val="75000"/>
                    <a:lumOff val="25000"/>
                  </a:schemeClr>
                </a:solidFill>
              </a:rPr>
              <a:t>of violations resulting from the impacts</a:t>
            </a:r>
            <a:r>
              <a:rPr lang="en-PH" sz="2800" dirty="0">
                <a:solidFill>
                  <a:schemeClr val="tx1">
                    <a:lumMod val="75000"/>
                    <a:lumOff val="25000"/>
                  </a:schemeClr>
                </a:solidFill>
              </a:rPr>
              <a:t> </a:t>
            </a:r>
            <a:r>
              <a:rPr lang="en-GB" sz="2800" dirty="0">
                <a:solidFill>
                  <a:schemeClr val="tx1">
                    <a:lumMod val="75000"/>
                    <a:lumOff val="25000"/>
                  </a:schemeClr>
                </a:solidFill>
              </a:rPr>
              <a:t>of climate change</a:t>
            </a:r>
          </a:p>
          <a:p>
            <a:endParaRPr lang="en-US" sz="2800" dirty="0"/>
          </a:p>
          <a:p>
            <a:r>
              <a:rPr lang="en-US" sz="2800" dirty="0">
                <a:solidFill>
                  <a:srgbClr val="FF0000"/>
                </a:solidFill>
              </a:rPr>
              <a:t>23 October 2019 |Bogor, Indonesia</a:t>
            </a:r>
          </a:p>
        </p:txBody>
      </p:sp>
    </p:spTree>
    <p:extLst>
      <p:ext uri="{BB962C8B-B14F-4D97-AF65-F5344CB8AC3E}">
        <p14:creationId xmlns:p14="http://schemas.microsoft.com/office/powerpoint/2010/main" val="191645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174" y="1769164"/>
            <a:ext cx="11589026" cy="508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924406" y="194301"/>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SUMMARY OF CHR PROCEEDINGS (Timeline: 2015-2017)</a:t>
            </a:r>
          </a:p>
        </p:txBody>
      </p:sp>
    </p:spTree>
    <p:extLst>
      <p:ext uri="{BB962C8B-B14F-4D97-AF65-F5344CB8AC3E}">
        <p14:creationId xmlns:p14="http://schemas.microsoft.com/office/powerpoint/2010/main" val="165046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43" y="402702"/>
            <a:ext cx="10870843" cy="1400530"/>
          </a:xfrm>
        </p:spPr>
        <p:txBody>
          <a:bodyPr/>
          <a:lstStyle/>
          <a:p>
            <a:pPr algn="ctr"/>
            <a:r>
              <a:rPr lang="en-US" b="1" dirty="0"/>
              <a:t>SUMMARY OF PUBLIC HEARINGS</a:t>
            </a:r>
            <a:br>
              <a:rPr lang="en-US" b="1" dirty="0"/>
            </a:br>
            <a:r>
              <a:rPr lang="en-US" b="1" dirty="0"/>
              <a:t>(Timeline: March 2018 – December 2018)</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111" y="2024744"/>
            <a:ext cx="10783889" cy="4490356"/>
          </a:xfrm>
        </p:spPr>
      </p:pic>
    </p:spTree>
    <p:extLst>
      <p:ext uri="{BB962C8B-B14F-4D97-AF65-F5344CB8AC3E}">
        <p14:creationId xmlns:p14="http://schemas.microsoft.com/office/powerpoint/2010/main" val="90985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OVERVIEW OF THE </a:t>
            </a:r>
            <a:br>
              <a:rPr lang="en-US" b="1" dirty="0"/>
            </a:br>
            <a:r>
              <a:rPr lang="en-US" b="1" dirty="0"/>
              <a:t>PUBLIC HEARINGS/INQUIRY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7392794"/>
              </p:ext>
            </p:extLst>
          </p:nvPr>
        </p:nvGraphicFramePr>
        <p:xfrm>
          <a:off x="767443" y="2052918"/>
          <a:ext cx="10368643"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00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WHERE WE ARE RIGHT NOW</a:t>
            </a:r>
          </a:p>
        </p:txBody>
      </p:sp>
      <p:sp>
        <p:nvSpPr>
          <p:cNvPr id="3" name="Content Placeholder 2"/>
          <p:cNvSpPr>
            <a:spLocks noGrp="1"/>
          </p:cNvSpPr>
          <p:nvPr>
            <p:ph idx="1"/>
          </p:nvPr>
        </p:nvSpPr>
        <p:spPr>
          <a:xfrm>
            <a:off x="1103312" y="2052918"/>
            <a:ext cx="10341436" cy="4195481"/>
          </a:xfrm>
        </p:spPr>
        <p:txBody>
          <a:bodyPr>
            <a:normAutofit/>
          </a:bodyPr>
          <a:lstStyle/>
          <a:p>
            <a:pPr>
              <a:buFontTx/>
              <a:buChar char="-"/>
            </a:pPr>
            <a:r>
              <a:rPr lang="en-US" sz="4000" dirty="0"/>
              <a:t>Petitioners filed their Memorandum on 19 September 2019</a:t>
            </a:r>
          </a:p>
          <a:p>
            <a:pPr marL="0" indent="0">
              <a:buNone/>
            </a:pPr>
            <a:endParaRPr lang="en-US" sz="4000" dirty="0"/>
          </a:p>
          <a:p>
            <a:pPr>
              <a:buFontTx/>
              <a:buChar char="-"/>
            </a:pPr>
            <a:r>
              <a:rPr lang="en-US" sz="4000" dirty="0"/>
              <a:t>The CHR is expected to come out with a Resolution end of this year (at the latest during COP25 in Chile)</a:t>
            </a:r>
          </a:p>
        </p:txBody>
      </p:sp>
    </p:spTree>
    <p:extLst>
      <p:ext uri="{BB962C8B-B14F-4D97-AF65-F5344CB8AC3E}">
        <p14:creationId xmlns:p14="http://schemas.microsoft.com/office/powerpoint/2010/main" val="160428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INSIGHTS</a:t>
            </a:r>
          </a:p>
        </p:txBody>
      </p:sp>
      <p:graphicFrame>
        <p:nvGraphicFramePr>
          <p:cNvPr id="4" name="Content Placeholder 3">
            <a:extLst>
              <a:ext uri="{FF2B5EF4-FFF2-40B4-BE49-F238E27FC236}">
                <a16:creationId xmlns:a16="http://schemas.microsoft.com/office/drawing/2014/main" id="{E2BDB4E7-100D-8D43-AE32-2DE0D6E0BF02}"/>
              </a:ext>
            </a:extLst>
          </p:cNvPr>
          <p:cNvGraphicFramePr>
            <a:graphicFrameLocks noGrp="1"/>
          </p:cNvGraphicFramePr>
          <p:nvPr>
            <p:ph idx="1"/>
            <p:extLst>
              <p:ext uri="{D42A27DB-BD31-4B8C-83A1-F6EECF244321}">
                <p14:modId xmlns:p14="http://schemas.microsoft.com/office/powerpoint/2010/main" val="1013449504"/>
              </p:ext>
            </p:extLst>
          </p:nvPr>
        </p:nvGraphicFramePr>
        <p:xfrm>
          <a:off x="396875" y="1331913"/>
          <a:ext cx="11350625" cy="507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371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CCC8-7FC2-4142-A35A-6B1F8D292464}"/>
              </a:ext>
            </a:extLst>
          </p:cNvPr>
          <p:cNvSpPr>
            <a:spLocks noGrp="1"/>
          </p:cNvSpPr>
          <p:nvPr>
            <p:ph type="title"/>
          </p:nvPr>
        </p:nvSpPr>
        <p:spPr/>
        <p:txBody>
          <a:bodyPr/>
          <a:lstStyle/>
          <a:p>
            <a:pPr algn="ctr"/>
            <a:r>
              <a:rPr lang="en-US" b="1" dirty="0"/>
              <a:t>Relevant Links</a:t>
            </a:r>
          </a:p>
        </p:txBody>
      </p:sp>
      <p:sp>
        <p:nvSpPr>
          <p:cNvPr id="3" name="Content Placeholder 2">
            <a:extLst>
              <a:ext uri="{FF2B5EF4-FFF2-40B4-BE49-F238E27FC236}">
                <a16:creationId xmlns:a16="http://schemas.microsoft.com/office/drawing/2014/main" id="{FC94F40F-2CD4-0448-BB89-A5539CC1B637}"/>
              </a:ext>
            </a:extLst>
          </p:cNvPr>
          <p:cNvSpPr>
            <a:spLocks noGrp="1"/>
          </p:cNvSpPr>
          <p:nvPr>
            <p:ph idx="1"/>
          </p:nvPr>
        </p:nvSpPr>
        <p:spPr>
          <a:xfrm>
            <a:off x="646111" y="2052918"/>
            <a:ext cx="11072647" cy="4195481"/>
          </a:xfrm>
        </p:spPr>
        <p:txBody>
          <a:bodyPr>
            <a:normAutofit fontScale="92500" lnSpcReduction="20000"/>
          </a:bodyPr>
          <a:lstStyle/>
          <a:p>
            <a:pPr lvl="0" fontAlgn="base"/>
            <a:r>
              <a:rPr lang="en-US" b="1" dirty="0"/>
              <a:t>All documents relating to the National Inquiry:</a:t>
            </a:r>
            <a:endParaRPr lang="en-PH" dirty="0"/>
          </a:p>
          <a:p>
            <a:pPr marL="0" indent="0" fontAlgn="base">
              <a:buNone/>
            </a:pPr>
            <a:r>
              <a:rPr lang="en-US" u="sng" dirty="0">
                <a:hlinkClick r:id="rId3"/>
              </a:rPr>
              <a:t>https://www.greenpeace.org/philippines/press/1237/the-climate-change-and-human-rights-petition/</a:t>
            </a:r>
            <a:r>
              <a:rPr lang="en-US" dirty="0"/>
              <a:t> </a:t>
            </a:r>
            <a:endParaRPr lang="en-PH" dirty="0"/>
          </a:p>
          <a:p>
            <a:pPr marL="0" indent="0" fontAlgn="base">
              <a:buNone/>
            </a:pPr>
            <a:endParaRPr lang="en-PH" dirty="0"/>
          </a:p>
          <a:p>
            <a:pPr lvl="0" fontAlgn="base"/>
            <a:r>
              <a:rPr lang="en-US" b="1" dirty="0"/>
              <a:t>Joint Summary of the Amicus Curiae Briefs to the Philippine Commission on Human Rights: </a:t>
            </a:r>
            <a:r>
              <a:rPr lang="en-US" u="sng" dirty="0">
                <a:hlinkClick r:id="rId4"/>
              </a:rPr>
              <a:t>http://www.ciel.org/reports/philippines-joint-amicus/</a:t>
            </a:r>
            <a:endParaRPr lang="en-PH" dirty="0"/>
          </a:p>
          <a:p>
            <a:pPr fontAlgn="base"/>
            <a:endParaRPr lang="en-PH" dirty="0"/>
          </a:p>
          <a:p>
            <a:pPr lvl="0" fontAlgn="base"/>
            <a:r>
              <a:rPr lang="en-US" b="1" dirty="0"/>
              <a:t>Environmental Science for Social Change’s Portal on National Inquiry on Climate Change: </a:t>
            </a:r>
            <a:r>
              <a:rPr lang="en-US" u="sng" dirty="0">
                <a:hlinkClick r:id="rId5"/>
              </a:rPr>
              <a:t>http://essc.org.ph/content/nicc/</a:t>
            </a:r>
            <a:endParaRPr lang="en-PH" dirty="0"/>
          </a:p>
          <a:p>
            <a:endParaRPr lang="en-PH" dirty="0"/>
          </a:p>
          <a:p>
            <a:pPr lvl="0" fontAlgn="base"/>
            <a:r>
              <a:rPr lang="en-US" b="1" dirty="0"/>
              <a:t>Official Transcript of Stenographic Notes of the National Inquiry:</a:t>
            </a:r>
            <a:endParaRPr lang="en-PH" dirty="0"/>
          </a:p>
          <a:p>
            <a:pPr marL="0" indent="0" fontAlgn="base">
              <a:buNone/>
            </a:pPr>
            <a:r>
              <a:rPr lang="en-US" u="sng" dirty="0">
                <a:hlinkClick r:id="rId6"/>
              </a:rPr>
              <a:t>http://chr.gov.ph/nicc-resources/</a:t>
            </a:r>
            <a:endParaRPr lang="en-PH" dirty="0"/>
          </a:p>
          <a:p>
            <a:endParaRPr lang="en-US" dirty="0"/>
          </a:p>
        </p:txBody>
      </p:sp>
    </p:spTree>
    <p:extLst>
      <p:ext uri="{BB962C8B-B14F-4D97-AF65-F5344CB8AC3E}">
        <p14:creationId xmlns:p14="http://schemas.microsoft.com/office/powerpoint/2010/main" val="421932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BRIEF DISCUSSION OF THE PETITION</a:t>
            </a:r>
          </a:p>
        </p:txBody>
      </p:sp>
      <p:sp>
        <p:nvSpPr>
          <p:cNvPr id="3" name="Content Placeholder 2"/>
          <p:cNvSpPr>
            <a:spLocks noGrp="1"/>
          </p:cNvSpPr>
          <p:nvPr>
            <p:ph idx="1"/>
          </p:nvPr>
        </p:nvSpPr>
        <p:spPr>
          <a:xfrm>
            <a:off x="646111" y="2052918"/>
            <a:ext cx="10883279" cy="4195481"/>
          </a:xfrm>
        </p:spPr>
        <p:txBody>
          <a:bodyPr>
            <a:normAutofit/>
          </a:bodyPr>
          <a:lstStyle/>
          <a:p>
            <a:pPr marL="0" indent="0">
              <a:buNone/>
              <a:defRPr/>
            </a:pPr>
            <a:r>
              <a:rPr lang="en-US" sz="2400" b="1" dirty="0">
                <a:solidFill>
                  <a:srgbClr val="C00000"/>
                </a:solidFill>
                <a:ea typeface="ＭＳ Ｐゴシック" charset="0"/>
              </a:rPr>
              <a:t>Case No: </a:t>
            </a:r>
            <a:r>
              <a:rPr lang="en-US" sz="2400" b="1" dirty="0">
                <a:solidFill>
                  <a:schemeClr val="tx1">
                    <a:lumMod val="75000"/>
                    <a:lumOff val="25000"/>
                  </a:schemeClr>
                </a:solidFill>
                <a:ea typeface="ＭＳ Ｐゴシック" charset="0"/>
              </a:rPr>
              <a:t>CHR-NI-2016-0001</a:t>
            </a:r>
          </a:p>
          <a:p>
            <a:pPr marL="0" indent="0">
              <a:buNone/>
              <a:defRPr/>
            </a:pPr>
            <a:r>
              <a:rPr lang="en-US" sz="2400" b="1" dirty="0">
                <a:solidFill>
                  <a:srgbClr val="C00000"/>
                </a:solidFill>
                <a:ea typeface="ＭＳ Ｐゴシック" charset="0"/>
              </a:rPr>
              <a:t>Title: </a:t>
            </a:r>
            <a:r>
              <a:rPr lang="en-GB" sz="2400" dirty="0">
                <a:solidFill>
                  <a:schemeClr val="tx1">
                    <a:lumMod val="75000"/>
                    <a:lumOff val="25000"/>
                  </a:schemeClr>
                </a:solidFill>
              </a:rPr>
              <a:t>Petition requesting for investigation</a:t>
            </a:r>
            <a:r>
              <a:rPr lang="en-PH" sz="2400" dirty="0">
                <a:solidFill>
                  <a:schemeClr val="tx1">
                    <a:lumMod val="75000"/>
                    <a:lumOff val="25000"/>
                  </a:schemeClr>
                </a:solidFill>
              </a:rPr>
              <a:t> </a:t>
            </a:r>
            <a:r>
              <a:rPr lang="en-GB" sz="2400" dirty="0">
                <a:solidFill>
                  <a:schemeClr val="tx1">
                    <a:lumMod val="75000"/>
                    <a:lumOff val="25000"/>
                  </a:schemeClr>
                </a:solidFill>
              </a:rPr>
              <a:t>of the responsibility of the Carbon Majors for human rights violations or threats</a:t>
            </a:r>
            <a:r>
              <a:rPr lang="en-PH" sz="2400" dirty="0">
                <a:solidFill>
                  <a:schemeClr val="tx1">
                    <a:lumMod val="75000"/>
                    <a:lumOff val="25000"/>
                  </a:schemeClr>
                </a:solidFill>
              </a:rPr>
              <a:t> </a:t>
            </a:r>
            <a:r>
              <a:rPr lang="en-GB" sz="2400" dirty="0">
                <a:solidFill>
                  <a:schemeClr val="tx1">
                    <a:lumMod val="75000"/>
                    <a:lumOff val="25000"/>
                  </a:schemeClr>
                </a:solidFill>
              </a:rPr>
              <a:t>of violations resulting from the impacts</a:t>
            </a:r>
            <a:r>
              <a:rPr lang="en-PH" sz="2400" dirty="0">
                <a:solidFill>
                  <a:schemeClr val="tx1">
                    <a:lumMod val="75000"/>
                    <a:lumOff val="25000"/>
                  </a:schemeClr>
                </a:solidFill>
              </a:rPr>
              <a:t> </a:t>
            </a:r>
            <a:r>
              <a:rPr lang="en-GB" sz="2400" dirty="0">
                <a:solidFill>
                  <a:schemeClr val="tx1">
                    <a:lumMod val="75000"/>
                    <a:lumOff val="25000"/>
                  </a:schemeClr>
                </a:solidFill>
              </a:rPr>
              <a:t>of climate change</a:t>
            </a:r>
          </a:p>
          <a:p>
            <a:pPr marL="0" indent="0">
              <a:buNone/>
            </a:pPr>
            <a:r>
              <a:rPr lang="en-US" altLang="en-US" sz="2400" b="1" dirty="0">
                <a:solidFill>
                  <a:srgbClr val="C00000"/>
                </a:solidFill>
                <a:ea typeface="MS PGothic" charset="-128"/>
                <a:cs typeface="ＭＳ Ｐゴシック" charset="-128"/>
              </a:rPr>
              <a:t>Petitioners:</a:t>
            </a:r>
            <a:r>
              <a:rPr lang="en-US" altLang="en-US" sz="2400" dirty="0">
                <a:solidFill>
                  <a:srgbClr val="C00000"/>
                </a:solidFill>
                <a:ea typeface="MS PGothic" charset="-128"/>
                <a:cs typeface="ＭＳ Ｐゴシック" charset="-128"/>
              </a:rPr>
              <a:t> </a:t>
            </a:r>
            <a:r>
              <a:rPr lang="en-US" altLang="en-US" sz="2400" dirty="0">
                <a:ea typeface="MS PGothic" charset="-128"/>
                <a:cs typeface="ＭＳ Ｐゴシック" charset="-128"/>
              </a:rPr>
              <a:t>Greenpeace Southeast Asia (Philippines) and 13 other non-profit organizations/civil society groups, 18 individuals [</a:t>
            </a:r>
            <a:r>
              <a:rPr lang="en-US" altLang="en-US" sz="2400" i="1" dirty="0">
                <a:ea typeface="MS PGothic" charset="-128"/>
                <a:cs typeface="ＭＳ Ｐゴシック" charset="-128"/>
              </a:rPr>
              <a:t>supported by Amnesty Int’l, BHRRC, UCS, ERI, CIEL, ITUC, Avaaz, CJP, WCELA, et al.</a:t>
            </a:r>
            <a:r>
              <a:rPr lang="en-US" altLang="en-US" sz="2400" dirty="0">
                <a:ea typeface="MS PGothic" charset="-128"/>
                <a:cs typeface="ＭＳ Ｐゴシック" charset="-128"/>
              </a:rPr>
              <a:t>]</a:t>
            </a:r>
            <a:endParaRPr lang="en-US" altLang="en-US" sz="2400" i="1" dirty="0">
              <a:ea typeface="MS PGothic" charset="-128"/>
              <a:cs typeface="ＭＳ Ｐゴシック" charset="-128"/>
            </a:endParaRPr>
          </a:p>
          <a:p>
            <a:pPr marL="0" indent="0">
              <a:buNone/>
            </a:pPr>
            <a:r>
              <a:rPr lang="en-US" altLang="en-US" sz="2400" b="1" dirty="0">
                <a:solidFill>
                  <a:srgbClr val="C00000"/>
                </a:solidFill>
                <a:ea typeface="MS PGothic" charset="-128"/>
                <a:cs typeface="ＭＳ Ｐゴシック" charset="-128"/>
              </a:rPr>
              <a:t>Respondents:</a:t>
            </a:r>
            <a:r>
              <a:rPr lang="en-US" altLang="en-US" sz="2400" dirty="0">
                <a:solidFill>
                  <a:srgbClr val="C00000"/>
                </a:solidFill>
                <a:ea typeface="MS PGothic" charset="-128"/>
                <a:cs typeface="ＭＳ Ｐゴシック" charset="-128"/>
              </a:rPr>
              <a:t> </a:t>
            </a:r>
            <a:r>
              <a:rPr lang="en-US" altLang="en-US" sz="2400" dirty="0">
                <a:ea typeface="MS PGothic" charset="-128"/>
                <a:cs typeface="ＭＳ Ｐゴシック" charset="-128"/>
              </a:rPr>
              <a:t>Chevron, ExxonMobil, Shell, BHP Billiton, and 43 other investor-owned coal, oil, gas, and cement transnational corporations</a:t>
            </a:r>
          </a:p>
          <a:p>
            <a:endParaRPr lang="en-US" sz="2400" dirty="0"/>
          </a:p>
        </p:txBody>
      </p:sp>
    </p:spTree>
    <p:extLst>
      <p:ext uri="{BB962C8B-B14F-4D97-AF65-F5344CB8AC3E}">
        <p14:creationId xmlns:p14="http://schemas.microsoft.com/office/powerpoint/2010/main" val="195683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36A91-50DA-1848-B412-350D40F036FC}"/>
              </a:ext>
            </a:extLst>
          </p:cNvPr>
          <p:cNvPicPr>
            <a:picLocks noChangeAspect="1"/>
          </p:cNvPicPr>
          <p:nvPr/>
        </p:nvPicPr>
        <p:blipFill>
          <a:blip r:embed="rId3"/>
          <a:stretch>
            <a:fillRect/>
          </a:stretch>
        </p:blipFill>
        <p:spPr>
          <a:xfrm>
            <a:off x="128016" y="457200"/>
            <a:ext cx="11923776" cy="6272784"/>
          </a:xfrm>
          <a:prstGeom prst="rect">
            <a:avLst/>
          </a:prstGeom>
        </p:spPr>
      </p:pic>
    </p:spTree>
    <p:extLst>
      <p:ext uri="{BB962C8B-B14F-4D97-AF65-F5344CB8AC3E}">
        <p14:creationId xmlns:p14="http://schemas.microsoft.com/office/powerpoint/2010/main" val="311467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 BRIEF</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199" y="3737113"/>
            <a:ext cx="11370365" cy="2799099"/>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67183"/>
            <a:ext cx="11370364" cy="2210904"/>
          </a:xfrm>
          <a:prstGeom prst="rect">
            <a:avLst/>
          </a:prstGeom>
        </p:spPr>
      </p:pic>
    </p:spTree>
    <p:extLst>
      <p:ext uri="{BB962C8B-B14F-4D97-AF65-F5344CB8AC3E}">
        <p14:creationId xmlns:p14="http://schemas.microsoft.com/office/powerpoint/2010/main" val="139933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8BAA-5E0A-524D-991A-3ACFA3FBD5E8}"/>
              </a:ext>
            </a:extLst>
          </p:cNvPr>
          <p:cNvSpPr>
            <a:spLocks noGrp="1"/>
          </p:cNvSpPr>
          <p:nvPr>
            <p:ph type="title"/>
          </p:nvPr>
        </p:nvSpPr>
        <p:spPr/>
        <p:txBody>
          <a:bodyPr/>
          <a:lstStyle/>
          <a:p>
            <a:pPr algn="ctr"/>
            <a:r>
              <a:rPr lang="en-US" b="1" dirty="0"/>
              <a:t>PETITIONERS’ POSITION</a:t>
            </a:r>
          </a:p>
        </p:txBody>
      </p:sp>
      <p:sp>
        <p:nvSpPr>
          <p:cNvPr id="3" name="Content Placeholder 2">
            <a:extLst>
              <a:ext uri="{FF2B5EF4-FFF2-40B4-BE49-F238E27FC236}">
                <a16:creationId xmlns:a16="http://schemas.microsoft.com/office/drawing/2014/main" id="{192E3FF0-2066-3143-81E5-C83C8D235B1D}"/>
              </a:ext>
            </a:extLst>
          </p:cNvPr>
          <p:cNvSpPr>
            <a:spLocks noGrp="1"/>
          </p:cNvSpPr>
          <p:nvPr>
            <p:ph idx="1"/>
          </p:nvPr>
        </p:nvSpPr>
        <p:spPr/>
        <p:txBody>
          <a:bodyPr/>
          <a:lstStyle/>
          <a:p>
            <a:r>
              <a:rPr lang="en-US" dirty="0"/>
              <a:t>Climate science</a:t>
            </a:r>
          </a:p>
          <a:p>
            <a:r>
              <a:rPr lang="en-US" dirty="0"/>
              <a:t>Human rights harms being suffered by the petitioners and the Filipinos</a:t>
            </a:r>
          </a:p>
          <a:p>
            <a:r>
              <a:rPr lang="en-US" dirty="0"/>
              <a:t>Respondent Carbon Majors’ knowledge of foreseeable climate risks and harms to the people</a:t>
            </a:r>
          </a:p>
          <a:p>
            <a:r>
              <a:rPr lang="en-US" dirty="0"/>
              <a:t>Respondent Carbon Majors’ responsibility to respect human rights under international law and international agreements</a:t>
            </a:r>
          </a:p>
          <a:p>
            <a:r>
              <a:rPr lang="en-US" dirty="0"/>
              <a:t>Respondents’ moral and legal responsibility under the general principles of tort and human rights law</a:t>
            </a:r>
          </a:p>
        </p:txBody>
      </p:sp>
    </p:spTree>
    <p:extLst>
      <p:ext uri="{BB962C8B-B14F-4D97-AF65-F5344CB8AC3E}">
        <p14:creationId xmlns:p14="http://schemas.microsoft.com/office/powerpoint/2010/main" val="20038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 A NUTSHELL</a:t>
            </a:r>
          </a:p>
        </p:txBody>
      </p:sp>
      <p:sp>
        <p:nvSpPr>
          <p:cNvPr id="3" name="Content Placeholder 2"/>
          <p:cNvSpPr>
            <a:spLocks noGrp="1"/>
          </p:cNvSpPr>
          <p:nvPr>
            <p:ph idx="1"/>
          </p:nvPr>
        </p:nvSpPr>
        <p:spPr>
          <a:xfrm>
            <a:off x="646111" y="1669774"/>
            <a:ext cx="10883280" cy="4631636"/>
          </a:xfrm>
        </p:spPr>
        <p:txBody>
          <a:bodyPr>
            <a:noAutofit/>
          </a:bodyPr>
          <a:lstStyle/>
          <a:p>
            <a:r>
              <a:rPr lang="en-US" sz="2200" dirty="0"/>
              <a:t>The fossil fuel industry has a moral and legal obligation to prevent business activities from harming people and communities. The companies have responsibility to respect human rights. And this is not optional. It arises from a global standard of expected conduct. </a:t>
            </a:r>
          </a:p>
          <a:p>
            <a:r>
              <a:rPr lang="en-US" sz="2200" dirty="0"/>
              <a:t>The industry knew about climate change half a century ago, yet continues to mine, drill and burn fossil fuels while those most vulnerable face the ever-increasing devastating impacts of climate change. But these communities have had enough and are rising up and reaching for a better future by challenging fossil fuels. </a:t>
            </a:r>
          </a:p>
          <a:p>
            <a:r>
              <a:rPr lang="en-US" sz="2200" dirty="0"/>
              <a:t>The petitioners are part of a flourishing climate justice movement who are taking legal action to reclaim their lives and livelihoods and fighting on behalf of all of us for the right to a stable climate and healthy environment. </a:t>
            </a:r>
          </a:p>
          <a:p>
            <a:pPr marL="0" indent="0">
              <a:buNone/>
            </a:pPr>
            <a:endParaRPr lang="en-US" sz="2200" dirty="0"/>
          </a:p>
        </p:txBody>
      </p:sp>
    </p:spTree>
    <p:extLst>
      <p:ext uri="{BB962C8B-B14F-4D97-AF65-F5344CB8AC3E}">
        <p14:creationId xmlns:p14="http://schemas.microsoft.com/office/powerpoint/2010/main" val="123570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9E6DEC-54A5-7A47-8505-FB286888435F}"/>
              </a:ext>
            </a:extLst>
          </p:cNvPr>
          <p:cNvPicPr>
            <a:picLocks noChangeAspect="1"/>
          </p:cNvPicPr>
          <p:nvPr/>
        </p:nvPicPr>
        <p:blipFill>
          <a:blip r:embed="rId2"/>
          <a:stretch>
            <a:fillRect/>
          </a:stretch>
        </p:blipFill>
        <p:spPr>
          <a:xfrm>
            <a:off x="8323166" y="0"/>
            <a:ext cx="3868833" cy="3429000"/>
          </a:xfrm>
          <a:prstGeom prst="rect">
            <a:avLst/>
          </a:prstGeom>
        </p:spPr>
      </p:pic>
      <p:pic>
        <p:nvPicPr>
          <p:cNvPr id="13" name="Picture 12">
            <a:extLst>
              <a:ext uri="{FF2B5EF4-FFF2-40B4-BE49-F238E27FC236}">
                <a16:creationId xmlns:a16="http://schemas.microsoft.com/office/drawing/2014/main" id="{112926CF-3363-8547-A867-D9F51C0AF885}"/>
              </a:ext>
            </a:extLst>
          </p:cNvPr>
          <p:cNvPicPr>
            <a:picLocks noChangeAspect="1"/>
          </p:cNvPicPr>
          <p:nvPr/>
        </p:nvPicPr>
        <p:blipFill>
          <a:blip r:embed="rId3"/>
          <a:stretch>
            <a:fillRect/>
          </a:stretch>
        </p:blipFill>
        <p:spPr>
          <a:xfrm>
            <a:off x="7992543" y="3428999"/>
            <a:ext cx="4199456" cy="3429000"/>
          </a:xfrm>
          <a:prstGeom prst="rect">
            <a:avLst/>
          </a:prstGeom>
        </p:spPr>
      </p:pic>
      <p:pic>
        <p:nvPicPr>
          <p:cNvPr id="15" name="Picture 14">
            <a:extLst>
              <a:ext uri="{FF2B5EF4-FFF2-40B4-BE49-F238E27FC236}">
                <a16:creationId xmlns:a16="http://schemas.microsoft.com/office/drawing/2014/main" id="{2E250B6B-31CE-8345-A917-5AC3AB9FFCAA}"/>
              </a:ext>
            </a:extLst>
          </p:cNvPr>
          <p:cNvPicPr>
            <a:picLocks noChangeAspect="1"/>
          </p:cNvPicPr>
          <p:nvPr/>
        </p:nvPicPr>
        <p:blipFill>
          <a:blip r:embed="rId4"/>
          <a:stretch>
            <a:fillRect/>
          </a:stretch>
        </p:blipFill>
        <p:spPr>
          <a:xfrm>
            <a:off x="0" y="3429000"/>
            <a:ext cx="4300886" cy="3429000"/>
          </a:xfrm>
          <a:prstGeom prst="rect">
            <a:avLst/>
          </a:prstGeom>
        </p:spPr>
      </p:pic>
      <p:pic>
        <p:nvPicPr>
          <p:cNvPr id="17" name="Picture 16">
            <a:extLst>
              <a:ext uri="{FF2B5EF4-FFF2-40B4-BE49-F238E27FC236}">
                <a16:creationId xmlns:a16="http://schemas.microsoft.com/office/drawing/2014/main" id="{526238C5-0AB5-634C-9676-A9DEC928237C}"/>
              </a:ext>
            </a:extLst>
          </p:cNvPr>
          <p:cNvPicPr>
            <a:picLocks noChangeAspect="1"/>
          </p:cNvPicPr>
          <p:nvPr/>
        </p:nvPicPr>
        <p:blipFill>
          <a:blip r:embed="rId5"/>
          <a:stretch>
            <a:fillRect/>
          </a:stretch>
        </p:blipFill>
        <p:spPr>
          <a:xfrm>
            <a:off x="4199455" y="1"/>
            <a:ext cx="4123709" cy="3429000"/>
          </a:xfrm>
          <a:prstGeom prst="rect">
            <a:avLst/>
          </a:prstGeom>
        </p:spPr>
      </p:pic>
      <p:pic>
        <p:nvPicPr>
          <p:cNvPr id="19" name="Picture 18">
            <a:extLst>
              <a:ext uri="{FF2B5EF4-FFF2-40B4-BE49-F238E27FC236}">
                <a16:creationId xmlns:a16="http://schemas.microsoft.com/office/drawing/2014/main" id="{AE95C0EE-262F-8A4B-9A4E-E3E73DC875E1}"/>
              </a:ext>
            </a:extLst>
          </p:cNvPr>
          <p:cNvPicPr>
            <a:picLocks noChangeAspect="1"/>
          </p:cNvPicPr>
          <p:nvPr/>
        </p:nvPicPr>
        <p:blipFill>
          <a:blip r:embed="rId6"/>
          <a:stretch>
            <a:fillRect/>
          </a:stretch>
        </p:blipFill>
        <p:spPr>
          <a:xfrm>
            <a:off x="4323323" y="3429000"/>
            <a:ext cx="3977407" cy="3429000"/>
          </a:xfrm>
          <a:prstGeom prst="rect">
            <a:avLst/>
          </a:prstGeom>
        </p:spPr>
      </p:pic>
      <p:pic>
        <p:nvPicPr>
          <p:cNvPr id="21" name="Picture 20">
            <a:extLst>
              <a:ext uri="{FF2B5EF4-FFF2-40B4-BE49-F238E27FC236}">
                <a16:creationId xmlns:a16="http://schemas.microsoft.com/office/drawing/2014/main" id="{3DD711FE-C119-6D43-A355-69B8D7E05743}"/>
              </a:ext>
            </a:extLst>
          </p:cNvPr>
          <p:cNvPicPr>
            <a:picLocks noChangeAspect="1"/>
          </p:cNvPicPr>
          <p:nvPr/>
        </p:nvPicPr>
        <p:blipFill>
          <a:blip r:embed="rId7"/>
          <a:stretch>
            <a:fillRect/>
          </a:stretch>
        </p:blipFill>
        <p:spPr>
          <a:xfrm>
            <a:off x="0" y="0"/>
            <a:ext cx="4199453" cy="3428999"/>
          </a:xfrm>
          <a:prstGeom prst="rect">
            <a:avLst/>
          </a:prstGeom>
        </p:spPr>
      </p:pic>
    </p:spTree>
    <p:extLst>
      <p:ext uri="{BB962C8B-B14F-4D97-AF65-F5344CB8AC3E}">
        <p14:creationId xmlns:p14="http://schemas.microsoft.com/office/powerpoint/2010/main" val="270640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RELIEFS</a:t>
            </a:r>
          </a:p>
        </p:txBody>
      </p:sp>
      <p:sp>
        <p:nvSpPr>
          <p:cNvPr id="3" name="Content Placeholder 2"/>
          <p:cNvSpPr>
            <a:spLocks noGrp="1"/>
          </p:cNvSpPr>
          <p:nvPr>
            <p:ph idx="1"/>
          </p:nvPr>
        </p:nvSpPr>
        <p:spPr>
          <a:xfrm>
            <a:off x="387948" y="1383783"/>
            <a:ext cx="11290851" cy="4896678"/>
          </a:xfrm>
        </p:spPr>
        <p:txBody>
          <a:bodyPr>
            <a:noAutofit/>
          </a:bodyPr>
          <a:lstStyle/>
          <a:p>
            <a:pPr marL="514350" lvl="0" indent="-516890">
              <a:spcBef>
                <a:spcPts val="0"/>
              </a:spcBef>
              <a:buSzPts val="1800"/>
              <a:buFont typeface="Noto Sans Symbols"/>
              <a:buAutoNum type="arabicPeriod"/>
            </a:pPr>
            <a:r>
              <a:rPr lang="en-US" sz="2200" dirty="0">
                <a:solidFill>
                  <a:srgbClr val="FEFEFE"/>
                </a:solidFill>
              </a:rPr>
              <a:t>Issue a finding of responsibility. </a:t>
            </a:r>
            <a:endParaRPr lang="en-US" sz="2200" b="1" dirty="0">
              <a:solidFill>
                <a:srgbClr val="FEFEFE"/>
              </a:solidFill>
              <a:highlight>
                <a:srgbClr val="A61C00"/>
              </a:highlight>
            </a:endParaRPr>
          </a:p>
          <a:p>
            <a:pPr marL="514350" lvl="0" indent="-516890">
              <a:spcBef>
                <a:spcPts val="0"/>
              </a:spcBef>
              <a:buSzPts val="1800"/>
              <a:buFont typeface="Noto Sans Symbols"/>
              <a:buAutoNum type="arabicPeriod"/>
            </a:pPr>
            <a:r>
              <a:rPr lang="en-US" sz="2200" dirty="0">
                <a:solidFill>
                  <a:srgbClr val="FEFEFE"/>
                </a:solidFill>
              </a:rPr>
              <a:t>Recommend to policy makers to develop and adopt implementable standard for corporate reporting of human rights issues in CC context. </a:t>
            </a:r>
            <a:endParaRPr lang="en-US" sz="2200" dirty="0"/>
          </a:p>
          <a:p>
            <a:pPr marL="514350" lvl="0" indent="-516890">
              <a:buSzPts val="1800"/>
              <a:buFont typeface="Noto Sans Symbols"/>
              <a:buAutoNum type="arabicPeriod"/>
            </a:pPr>
            <a:r>
              <a:rPr lang="en-US" sz="2200" dirty="0">
                <a:solidFill>
                  <a:srgbClr val="FEFEFE"/>
                </a:solidFill>
              </a:rPr>
              <a:t>Further recommend effective accountability mechanism accessible by HR victims in the context of climate change. </a:t>
            </a:r>
          </a:p>
          <a:p>
            <a:pPr marL="514350" lvl="0" indent="-516890">
              <a:buSzPts val="1800"/>
              <a:buFont typeface="Noto Sans Symbols"/>
              <a:buAutoNum type="arabicPeriod"/>
            </a:pPr>
            <a:r>
              <a:rPr lang="en-US" sz="2200" dirty="0">
                <a:solidFill>
                  <a:srgbClr val="FEFEFE"/>
                </a:solidFill>
              </a:rPr>
              <a:t>Request Carbon Majors to submit plans on how to eliminate, remedy and prevent HR infringements in the context of CC. </a:t>
            </a:r>
          </a:p>
          <a:p>
            <a:pPr marL="514350" lvl="0" indent="-516890">
              <a:buSzPts val="1800"/>
              <a:buFont typeface="Noto Sans Symbols"/>
              <a:buAutoNum type="arabicPeriod"/>
            </a:pPr>
            <a:r>
              <a:rPr lang="en-US" sz="2200" dirty="0"/>
              <a:t>Recommend that governments in the Philippines and other countries where Carbon Majors are domiciled fulfill the international duty of cooperation and ensure the Carbon Majors take steps to address the human rights implications of climate change. </a:t>
            </a:r>
          </a:p>
          <a:p>
            <a:pPr marL="514350" lvl="0" indent="-516890">
              <a:buSzPts val="1800"/>
              <a:buFont typeface="Noto Sans Symbols"/>
              <a:buAutoNum type="arabicPeriod"/>
            </a:pPr>
            <a:r>
              <a:rPr lang="en-US" sz="2200" dirty="0"/>
              <a:t>Monitor people especially vulnerable communities to the impacts of climate change.</a:t>
            </a:r>
          </a:p>
          <a:p>
            <a:pPr marL="0" indent="0">
              <a:buNone/>
            </a:pPr>
            <a:endParaRPr lang="en-US" sz="2200" dirty="0"/>
          </a:p>
        </p:txBody>
      </p:sp>
    </p:spTree>
    <p:extLst>
      <p:ext uri="{BB962C8B-B14F-4D97-AF65-F5344CB8AC3E}">
        <p14:creationId xmlns:p14="http://schemas.microsoft.com/office/powerpoint/2010/main" val="74376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SUMMARY OF PLEADINGS/DOCUMENTS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6902360"/>
              </p:ext>
            </p:extLst>
          </p:nvPr>
        </p:nvGraphicFramePr>
        <p:xfrm>
          <a:off x="646112" y="2052638"/>
          <a:ext cx="10903158" cy="4308405"/>
        </p:xfrm>
        <a:graphic>
          <a:graphicData uri="http://schemas.openxmlformats.org/drawingml/2006/table">
            <a:tbl>
              <a:tblPr firstRow="1" bandRow="1">
                <a:tableStyleId>{5C22544A-7EE6-4342-B048-85BDC9FD1C3A}</a:tableStyleId>
              </a:tblPr>
              <a:tblGrid>
                <a:gridCol w="5990746">
                  <a:extLst>
                    <a:ext uri="{9D8B030D-6E8A-4147-A177-3AD203B41FA5}">
                      <a16:colId xmlns:a16="http://schemas.microsoft.com/office/drawing/2014/main" val="20000"/>
                    </a:ext>
                  </a:extLst>
                </a:gridCol>
                <a:gridCol w="4912412">
                  <a:extLst>
                    <a:ext uri="{9D8B030D-6E8A-4147-A177-3AD203B41FA5}">
                      <a16:colId xmlns:a16="http://schemas.microsoft.com/office/drawing/2014/main" val="20001"/>
                    </a:ext>
                  </a:extLst>
                </a:gridCol>
              </a:tblGrid>
              <a:tr h="1326081">
                <a:tc>
                  <a:txBody>
                    <a:bodyPr/>
                    <a:lstStyle/>
                    <a:p>
                      <a:pPr algn="ctr"/>
                      <a:endParaRPr lang="en-US" sz="1800" dirty="0"/>
                    </a:p>
                    <a:p>
                      <a:pPr algn="ctr"/>
                      <a:r>
                        <a:rPr lang="en-US" sz="1800" dirty="0"/>
                        <a:t>Pleadings</a:t>
                      </a:r>
                      <a:r>
                        <a:rPr lang="en-US" sz="1800" baseline="0" dirty="0"/>
                        <a:t>/Communications from Respondents and Amicus Curiae Submissions</a:t>
                      </a:r>
                      <a:endParaRPr lang="en-US" sz="1800" dirty="0"/>
                    </a:p>
                  </a:txBody>
                  <a:tcPr marL="91447" marR="91447" marT="45729" marB="45729"/>
                </a:tc>
                <a:tc>
                  <a:txBody>
                    <a:bodyPr/>
                    <a:lstStyle/>
                    <a:p>
                      <a:pPr algn="ctr"/>
                      <a:endParaRPr lang="en-US" sz="1800" dirty="0"/>
                    </a:p>
                    <a:p>
                      <a:pPr algn="ctr"/>
                      <a:endParaRPr lang="en-US" sz="1800" dirty="0"/>
                    </a:p>
                    <a:p>
                      <a:pPr algn="ctr"/>
                      <a:r>
                        <a:rPr lang="en-US" sz="1800" dirty="0"/>
                        <a:t>Number</a:t>
                      </a:r>
                    </a:p>
                  </a:txBody>
                  <a:tcPr marL="91447" marR="91447" marT="45729" marB="45729"/>
                </a:tc>
                <a:extLst>
                  <a:ext uri="{0D108BD9-81ED-4DB2-BD59-A6C34878D82A}">
                    <a16:rowId xmlns:a16="http://schemas.microsoft.com/office/drawing/2014/main" val="10000"/>
                  </a:ext>
                </a:extLst>
              </a:tr>
              <a:tr h="994108">
                <a:tc>
                  <a:txBody>
                    <a:bodyPr/>
                    <a:lstStyle/>
                    <a:p>
                      <a:pPr algn="ctr"/>
                      <a:r>
                        <a:rPr lang="en-US" sz="1800" dirty="0"/>
                        <a:t>Responses</a:t>
                      </a:r>
                      <a:r>
                        <a:rPr lang="en-US" sz="1800" baseline="0" dirty="0"/>
                        <a:t>/Answers or respondents’ engagement to some degree to the Petition</a:t>
                      </a:r>
                      <a:endParaRPr lang="en-US" sz="1800" dirty="0"/>
                    </a:p>
                  </a:txBody>
                  <a:tcPr marL="91447" marR="91447" marT="45729" marB="45729"/>
                </a:tc>
                <a:tc>
                  <a:txBody>
                    <a:bodyPr/>
                    <a:lstStyle/>
                    <a:p>
                      <a:pPr algn="ctr"/>
                      <a:endParaRPr lang="en-US" sz="1800" dirty="0"/>
                    </a:p>
                    <a:p>
                      <a:pPr algn="ctr"/>
                      <a:r>
                        <a:rPr lang="en-US" sz="1800" dirty="0"/>
                        <a:t>21</a:t>
                      </a:r>
                    </a:p>
                  </a:txBody>
                  <a:tcPr marL="91447" marR="91447" marT="45729" marB="45729"/>
                </a:tc>
                <a:extLst>
                  <a:ext uri="{0D108BD9-81ED-4DB2-BD59-A6C34878D82A}">
                    <a16:rowId xmlns:a16="http://schemas.microsoft.com/office/drawing/2014/main" val="10001"/>
                  </a:ext>
                </a:extLst>
              </a:tr>
              <a:tr h="994108">
                <a:tc>
                  <a:txBody>
                    <a:bodyPr/>
                    <a:lstStyle/>
                    <a:p>
                      <a:pPr algn="ctr"/>
                      <a:endParaRPr lang="en-US" sz="1800" dirty="0"/>
                    </a:p>
                    <a:p>
                      <a:pPr algn="ctr"/>
                      <a:r>
                        <a:rPr lang="en-US" sz="1800" dirty="0"/>
                        <a:t>Rejoinders</a:t>
                      </a:r>
                    </a:p>
                  </a:txBody>
                  <a:tcPr marL="91447" marR="91447" marT="45729" marB="45729"/>
                </a:tc>
                <a:tc>
                  <a:txBody>
                    <a:bodyPr/>
                    <a:lstStyle/>
                    <a:p>
                      <a:pPr algn="ctr"/>
                      <a:endParaRPr lang="en-US" sz="1800" dirty="0"/>
                    </a:p>
                    <a:p>
                      <a:pPr algn="ctr"/>
                      <a:r>
                        <a:rPr lang="en-US" sz="1800" dirty="0"/>
                        <a:t>7 </a:t>
                      </a:r>
                    </a:p>
                  </a:txBody>
                  <a:tcPr marL="91447" marR="91447" marT="45729" marB="45729"/>
                </a:tc>
                <a:extLst>
                  <a:ext uri="{0D108BD9-81ED-4DB2-BD59-A6C34878D82A}">
                    <a16:rowId xmlns:a16="http://schemas.microsoft.com/office/drawing/2014/main" val="10002"/>
                  </a:ext>
                </a:extLst>
              </a:tr>
              <a:tr h="994108">
                <a:tc>
                  <a:txBody>
                    <a:bodyPr/>
                    <a:lstStyle/>
                    <a:p>
                      <a:pPr algn="ctr"/>
                      <a:endParaRPr lang="en-US" sz="1800" dirty="0"/>
                    </a:p>
                    <a:p>
                      <a:pPr algn="ctr"/>
                      <a:r>
                        <a:rPr lang="en-US" sz="1800" dirty="0"/>
                        <a:t>Amicus</a:t>
                      </a:r>
                      <a:r>
                        <a:rPr lang="en-US" sz="1800" baseline="0" dirty="0"/>
                        <a:t> Curiae Briefs</a:t>
                      </a:r>
                      <a:endParaRPr lang="en-US" sz="1800" dirty="0"/>
                    </a:p>
                  </a:txBody>
                  <a:tcPr marL="91447" marR="91447" marT="45729" marB="45729"/>
                </a:tc>
                <a:tc>
                  <a:txBody>
                    <a:bodyPr/>
                    <a:lstStyle/>
                    <a:p>
                      <a:pPr algn="ctr"/>
                      <a:endParaRPr lang="en-US" sz="1800" dirty="0"/>
                    </a:p>
                    <a:p>
                      <a:pPr algn="ctr"/>
                      <a:r>
                        <a:rPr lang="en-US" sz="1800" dirty="0"/>
                        <a:t>14</a:t>
                      </a:r>
                    </a:p>
                  </a:txBody>
                  <a:tcPr marL="91447" marR="91447" marT="45729" marB="45729"/>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36041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2812</TotalTime>
  <Words>1750</Words>
  <Application>Microsoft Macintosh PowerPoint</Application>
  <PresentationFormat>Widescreen</PresentationFormat>
  <Paragraphs>173</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Noto Sans Symbols</vt:lpstr>
      <vt:lpstr>Wingdings 3</vt:lpstr>
      <vt:lpstr>Ion</vt:lpstr>
      <vt:lpstr>Climate Justice and Human Rights Petition in the Philippines</vt:lpstr>
      <vt:lpstr>BRIEF DISCUSSION OF THE PETITION</vt:lpstr>
      <vt:lpstr>PowerPoint Presentation</vt:lpstr>
      <vt:lpstr>IN BRIEF</vt:lpstr>
      <vt:lpstr>PETITIONERS’ POSITION</vt:lpstr>
      <vt:lpstr>IN A NUTSHELL</vt:lpstr>
      <vt:lpstr>PowerPoint Presentation</vt:lpstr>
      <vt:lpstr>RELIEFS</vt:lpstr>
      <vt:lpstr>SUMMARY OF PLEADINGS/DOCUMENTS </vt:lpstr>
      <vt:lpstr>PowerPoint Presentation</vt:lpstr>
      <vt:lpstr>SUMMARY OF PUBLIC HEARINGS (Timeline: March 2018 – December 2018)</vt:lpstr>
      <vt:lpstr>OVERVIEW OF THE  PUBLIC HEARINGS/INQUIRY</vt:lpstr>
      <vt:lpstr>WHERE WE ARE RIGHT NOW</vt:lpstr>
      <vt:lpstr>INSIGHTS</vt:lpstr>
      <vt:lpstr>Relevant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CONFERENCE</dc:title>
  <dc:creator>HP</dc:creator>
  <cp:lastModifiedBy>HP</cp:lastModifiedBy>
  <cp:revision>80</cp:revision>
  <dcterms:created xsi:type="dcterms:W3CDTF">2018-12-20T14:38:33Z</dcterms:created>
  <dcterms:modified xsi:type="dcterms:W3CDTF">2019-10-23T01:55:10Z</dcterms:modified>
</cp:coreProperties>
</file>