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4"/>
  </p:sldMasterIdLst>
  <p:notesMasterIdLst>
    <p:notesMasterId r:id="rId25"/>
  </p:notesMasterIdLst>
  <p:handoutMasterIdLst>
    <p:handoutMasterId r:id="rId26"/>
  </p:handoutMasterIdLst>
  <p:sldIdLst>
    <p:sldId id="441" r:id="rId5"/>
    <p:sldId id="318" r:id="rId6"/>
    <p:sldId id="324" r:id="rId7"/>
    <p:sldId id="325" r:id="rId8"/>
    <p:sldId id="321" r:id="rId9"/>
    <p:sldId id="322" r:id="rId10"/>
    <p:sldId id="319" r:id="rId11"/>
    <p:sldId id="323" r:id="rId12"/>
    <p:sldId id="320" r:id="rId13"/>
    <p:sldId id="439" r:id="rId14"/>
    <p:sldId id="432" r:id="rId15"/>
    <p:sldId id="433" r:id="rId16"/>
    <p:sldId id="434" r:id="rId17"/>
    <p:sldId id="312" r:id="rId18"/>
    <p:sldId id="313" r:id="rId19"/>
    <p:sldId id="435" r:id="rId20"/>
    <p:sldId id="436" r:id="rId21"/>
    <p:sldId id="317" r:id="rId22"/>
    <p:sldId id="438" r:id="rId23"/>
    <p:sldId id="440" r:id="rId24"/>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49BDC6-013A-4A3F-9867-E7AE30507890}">
          <p14:sldIdLst>
            <p14:sldId id="441"/>
            <p14:sldId id="318"/>
            <p14:sldId id="324"/>
            <p14:sldId id="325"/>
            <p14:sldId id="321"/>
            <p14:sldId id="322"/>
            <p14:sldId id="319"/>
            <p14:sldId id="323"/>
            <p14:sldId id="320"/>
            <p14:sldId id="439"/>
            <p14:sldId id="432"/>
            <p14:sldId id="433"/>
            <p14:sldId id="434"/>
            <p14:sldId id="312"/>
            <p14:sldId id="313"/>
            <p14:sldId id="435"/>
            <p14:sldId id="436"/>
            <p14:sldId id="317"/>
            <p14:sldId id="438"/>
            <p14:sldId id="440"/>
          </p14:sldIdLst>
        </p14:section>
        <p14:section name="Untitled Section" id="{DEE494F1-6829-4041-82F5-714AFD4F1A85}">
          <p14:sldIdLst/>
        </p14:section>
      </p14:sectionLst>
    </p:ext>
    <p:ext uri="{EFAFB233-063F-42B5-8137-9DF3F51BA10A}">
      <p15:sldGuideLst xmlns:p15="http://schemas.microsoft.com/office/powerpoint/2012/main">
        <p15:guide id="1" orient="horz" pos="1621">
          <p15:clr>
            <a:srgbClr val="A4A3A4"/>
          </p15:clr>
        </p15:guide>
        <p15:guide id="2" orient="horz" pos="3193">
          <p15:clr>
            <a:srgbClr val="A4A3A4"/>
          </p15:clr>
        </p15:guide>
        <p15:guide id="3" orient="horz" pos="869">
          <p15:clr>
            <a:srgbClr val="A4A3A4"/>
          </p15:clr>
        </p15:guide>
        <p15:guide id="4" orient="horz" pos="286">
          <p15:clr>
            <a:srgbClr val="A4A3A4"/>
          </p15:clr>
        </p15:guide>
        <p15:guide id="5" orient="horz" pos="2950">
          <p15:clr>
            <a:srgbClr val="A4A3A4"/>
          </p15:clr>
        </p15:guide>
        <p15:guide id="6" orient="horz" pos="499">
          <p15:clr>
            <a:srgbClr val="A4A3A4"/>
          </p15:clr>
        </p15:guide>
        <p15:guide id="7" orient="horz" pos="710">
          <p15:clr>
            <a:srgbClr val="A4A3A4"/>
          </p15:clr>
        </p15:guide>
        <p15:guide id="8" pos="5533">
          <p15:clr>
            <a:srgbClr val="A4A3A4"/>
          </p15:clr>
        </p15:guide>
        <p15:guide id="9" pos="236">
          <p15:clr>
            <a:srgbClr val="A4A3A4"/>
          </p15:clr>
        </p15:guide>
        <p15:guide id="10" pos="2892">
          <p15:clr>
            <a:srgbClr val="A4A3A4"/>
          </p15:clr>
        </p15:guide>
        <p15:guide id="11" pos="2653">
          <p15:clr>
            <a:srgbClr val="A4A3A4"/>
          </p15:clr>
        </p15:guide>
        <p15:guide id="12" pos="3106">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E"/>
    <a:srgbClr val="65D7FF"/>
    <a:srgbClr val="404040"/>
    <a:srgbClr val="EE0033"/>
    <a:srgbClr val="EE0088"/>
    <a:srgbClr val="8393CA"/>
    <a:srgbClr val="776BD3"/>
    <a:srgbClr val="332888"/>
    <a:srgbClr val="FFA3D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41F75-8592-4F3D-8A35-27942050160F}" v="957" dt="2019-10-21T12:32:54.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99" autoAdjust="0"/>
  </p:normalViewPr>
  <p:slideViewPr>
    <p:cSldViewPr snapToGrid="0">
      <p:cViewPr varScale="1">
        <p:scale>
          <a:sx n="87" d="100"/>
          <a:sy n="87" d="100"/>
        </p:scale>
        <p:origin x="1258" y="67"/>
      </p:cViewPr>
      <p:guideLst>
        <p:guide orient="horz" pos="1621"/>
        <p:guide orient="horz" pos="3193"/>
        <p:guide orient="horz" pos="869"/>
        <p:guide orient="horz" pos="286"/>
        <p:guide orient="horz" pos="2950"/>
        <p:guide orient="horz" pos="499"/>
        <p:guide orient="horz" pos="710"/>
        <p:guide pos="5533"/>
        <p:guide pos="236"/>
        <p:guide pos="2892"/>
        <p:guide pos="2653"/>
        <p:guide pos="3106"/>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ujaynatson\Documents\UNICEF\OneDrive%20-%20UNICEF\Regional\Climate%20Regional%20Meeting\NDC%20Analysis%20Table.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Users\sujaynatson\Documents\UNICEF\OneDrive%20-%20UNICEF\Regional\Climate%20Regional%20Meeting\NDC%20Analysis%20T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Sheet3!$C$1</c:f>
              <c:strCache>
                <c:ptCount val="1"/>
                <c:pt idx="0">
                  <c:v>CO2 per capita (2013)</c:v>
                </c:pt>
              </c:strCache>
            </c:strRef>
          </c:tx>
          <c:spPr>
            <a:solidFill>
              <a:schemeClr val="accent2"/>
            </a:solidFill>
            <a:ln>
              <a:noFill/>
            </a:ln>
            <a:effectLst/>
          </c:spPr>
          <c:invertIfNegative val="0"/>
          <c:cat>
            <c:strRef>
              <c:f>Sheet3!$A$2:$A$15</c:f>
              <c:strCache>
                <c:ptCount val="14"/>
                <c:pt idx="0">
                  <c:v>Cambodia</c:v>
                </c:pt>
                <c:pt idx="1">
                  <c:v>China</c:v>
                </c:pt>
                <c:pt idx="2">
                  <c:v>DPRK</c:v>
                </c:pt>
                <c:pt idx="3">
                  <c:v>Indonesia</c:v>
                </c:pt>
                <c:pt idx="4">
                  <c:v>Lao PDR</c:v>
                </c:pt>
                <c:pt idx="5">
                  <c:v>Malaysia</c:v>
                </c:pt>
                <c:pt idx="6">
                  <c:v>Mongolia</c:v>
                </c:pt>
                <c:pt idx="7">
                  <c:v>Myanmar</c:v>
                </c:pt>
                <c:pt idx="8">
                  <c:v>Pacific (Fiji)</c:v>
                </c:pt>
                <c:pt idx="9">
                  <c:v>Philippines</c:v>
                </c:pt>
                <c:pt idx="10">
                  <c:v>PNG</c:v>
                </c:pt>
                <c:pt idx="11">
                  <c:v>Thailand</c:v>
                </c:pt>
                <c:pt idx="12">
                  <c:v>Timor Leste</c:v>
                </c:pt>
                <c:pt idx="13">
                  <c:v>Viet Nam</c:v>
                </c:pt>
              </c:strCache>
            </c:strRef>
          </c:cat>
          <c:val>
            <c:numRef>
              <c:f>Sheet3!$C$2:$C$15</c:f>
              <c:numCache>
                <c:formatCode>General</c:formatCode>
                <c:ptCount val="14"/>
                <c:pt idx="0">
                  <c:v>1.8</c:v>
                </c:pt>
                <c:pt idx="1">
                  <c:v>8.49</c:v>
                </c:pt>
                <c:pt idx="2">
                  <c:v>2.5499999999999998</c:v>
                </c:pt>
                <c:pt idx="3">
                  <c:v>2.95</c:v>
                </c:pt>
                <c:pt idx="4">
                  <c:v>1.77</c:v>
                </c:pt>
                <c:pt idx="5">
                  <c:v>10.199999999999999</c:v>
                </c:pt>
                <c:pt idx="6">
                  <c:v>13.47</c:v>
                </c:pt>
                <c:pt idx="7">
                  <c:v>1.92</c:v>
                </c:pt>
                <c:pt idx="8">
                  <c:v>3.13</c:v>
                </c:pt>
                <c:pt idx="9">
                  <c:v>1.74</c:v>
                </c:pt>
                <c:pt idx="10">
                  <c:v>2.16</c:v>
                </c:pt>
                <c:pt idx="11">
                  <c:v>5.42</c:v>
                </c:pt>
                <c:pt idx="12">
                  <c:v>0.4</c:v>
                </c:pt>
                <c:pt idx="13">
                  <c:v>2.81</c:v>
                </c:pt>
              </c:numCache>
            </c:numRef>
          </c:val>
          <c:extLst>
            <c:ext xmlns:c16="http://schemas.microsoft.com/office/drawing/2014/chart" uri="{C3380CC4-5D6E-409C-BE32-E72D297353CC}">
              <c16:uniqueId val="{00000000-25B5-C04A-AB9C-A552B20A8D22}"/>
            </c:ext>
          </c:extLst>
        </c:ser>
        <c:dLbls>
          <c:showLegendKey val="0"/>
          <c:showVal val="0"/>
          <c:showCatName val="0"/>
          <c:showSerName val="0"/>
          <c:showPercent val="0"/>
          <c:showBubbleSize val="0"/>
        </c:dLbls>
        <c:gapWidth val="182"/>
        <c:axId val="1181618607"/>
        <c:axId val="1181341855"/>
      </c:barChart>
      <c:catAx>
        <c:axId val="11816186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1341855"/>
        <c:crosses val="autoZero"/>
        <c:auto val="1"/>
        <c:lblAlgn val="ctr"/>
        <c:lblOffset val="100"/>
        <c:noMultiLvlLbl val="0"/>
      </c:catAx>
      <c:valAx>
        <c:axId val="11813418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1618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Sheet3!$A$2:$A$15</cx:f>
        <cx:nf>Sheet3!$A$1</cx:nf>
        <cx:lvl ptCount="14" name="Country">
          <cx:pt idx="0">Cambodia</cx:pt>
          <cx:pt idx="1">China</cx:pt>
          <cx:pt idx="2">DPRK</cx:pt>
          <cx:pt idx="3">Indonesia</cx:pt>
          <cx:pt idx="4">Lao PDR</cx:pt>
          <cx:pt idx="5">Malaysia</cx:pt>
          <cx:pt idx="6">Mongolia</cx:pt>
          <cx:pt idx="7">Myanmar</cx:pt>
          <cx:pt idx="8">Pacific (Fiji)</cx:pt>
          <cx:pt idx="9">Philippines</cx:pt>
          <cx:pt idx="10">PNG</cx:pt>
          <cx:pt idx="11">Thailand</cx:pt>
          <cx:pt idx="12">Timor Leste</cx:pt>
          <cx:pt idx="13">Viet Nam</cx:pt>
        </cx:lvl>
      </cx:strDim>
      <cx:numDim type="colorVal">
        <cx:f>Sheet3!$C$2:$C$15</cx:f>
        <cx:lvl ptCount="14" formatCode="General">
          <cx:pt idx="0">1.8</cx:pt>
          <cx:pt idx="1">8.4900000000000002</cx:pt>
          <cx:pt idx="2">2.5499999999999998</cx:pt>
          <cx:pt idx="3">2.9500000000000002</cx:pt>
          <cx:pt idx="4">1.77</cx:pt>
          <cx:pt idx="5">10.199999999999999</cx:pt>
          <cx:pt idx="6">13.470000000000001</cx:pt>
          <cx:pt idx="7">1.9199999999999999</cx:pt>
          <cx:pt idx="8">3.1299999999999999</cx:pt>
          <cx:pt idx="9">1.74</cx:pt>
          <cx:pt idx="10">2.1600000000000001</cx:pt>
          <cx:pt idx="11">5.4199999999999999</cx:pt>
          <cx:pt idx="12">0.40000000000000002</cx:pt>
          <cx:pt idx="13">2.8100000000000001</cx:pt>
        </cx:lvl>
      </cx:numDim>
    </cx:data>
  </cx:chartData>
  <cx:chart>
    <cx:title pos="t" align="ctr" overlay="0">
      <cx:tx>
        <cx:txData>
          <cx:v>Carbon Emissions per Capita</cx:v>
        </cx:txData>
      </cx:tx>
      <cx:txPr>
        <a:bodyPr spcFirstLastPara="1" vertOverflow="ellipsis" horzOverflow="overflow" wrap="square" lIns="0" tIns="0" rIns="0" bIns="0" anchor="ctr" anchorCtr="1"/>
        <a:lstStyle/>
        <a:p>
          <a:pPr algn="ctr" rtl="0">
            <a:defRPr/>
          </a:pPr>
          <a:r>
            <a:rPr lang="en-US" sz="1400" b="0" i="0" u="none" strike="noStrike" baseline="0">
              <a:solidFill>
                <a:prstClr val="black">
                  <a:lumMod val="65000"/>
                  <a:lumOff val="35000"/>
                </a:prstClr>
              </a:solidFill>
              <a:latin typeface="Calibri" panose="020F0502020204030204"/>
            </a:rPr>
            <a:t>Carbon Emissions per Capita</a:t>
          </a:r>
        </a:p>
      </cx:txPr>
    </cx:title>
    <cx:plotArea>
      <cx:plotAreaRegion>
        <cx:series layoutId="regionMap" uniqueId="{95D8DA82-41EF-2D41-807C-B561E2676E9D}">
          <cx:tx>
            <cx:txData>
              <cx:f>Sheet3!$C$1</cx:f>
              <cx:v>CO2 per capita (2013)</cx:v>
            </cx:txData>
          </cx:tx>
          <cx:dataId val="0"/>
          <cx:layoutPr>
            <cx:geography viewedRegionType="dataOnly" cultureLanguage="en-US" cultureRegion="SG" attribution="Powered by Bing">
              <cx:geoCache provider="{E9337A44-BEBE-4D9F-B70C-5C5E7DAFC167}">
                <cx:binary>BMFRCoAgDADQq4gHcBV9SXUXWTMFdeEG7fi9d6BFbJSms96GRLTTF9U3AggW6klCrzhZOGtA7sA5
VyS4Z/rqeGBb1h2wpKlk3sH1AwAA//8=</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36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3"/>
            <a:ext cx="2945659" cy="493632"/>
          </a:xfrm>
          <a:prstGeom prst="rect">
            <a:avLst/>
          </a:prstGeom>
        </p:spPr>
        <p:txBody>
          <a:bodyPr vert="horz" lIns="91440" tIns="45720" rIns="91440" bIns="45720" rtlCol="0"/>
          <a:lstStyle>
            <a:lvl1pPr algn="r">
              <a:defRPr sz="1200"/>
            </a:lvl1pPr>
          </a:lstStyle>
          <a:p>
            <a:fld id="{142D1830-4B8D-47FD-A4C5-F6A253D98F59}" type="datetimeFigureOut">
              <a:rPr lang="en-AU" smtClean="0"/>
              <a:t>22/10/2019</a:t>
            </a:fld>
            <a:endParaRPr lang="en-AU"/>
          </a:p>
        </p:txBody>
      </p:sp>
      <p:sp>
        <p:nvSpPr>
          <p:cNvPr id="4" name="Footer Placeholder 3"/>
          <p:cNvSpPr>
            <a:spLocks noGrp="1"/>
          </p:cNvSpPr>
          <p:nvPr>
            <p:ph type="ftr" sz="quarter" idx="2"/>
          </p:nvPr>
        </p:nvSpPr>
        <p:spPr>
          <a:xfrm>
            <a:off x="0" y="9377319"/>
            <a:ext cx="2945659" cy="493632"/>
          </a:xfrm>
          <a:prstGeom prst="rect">
            <a:avLst/>
          </a:prstGeom>
        </p:spPr>
        <p:txBody>
          <a:bodyPr vert="horz" lIns="91440" tIns="45720" rIns="91440" bIns="45720" rtlCol="0" anchor="b"/>
          <a:lstStyle>
            <a:lvl1pPr algn="l">
              <a:defRPr sz="1200"/>
            </a:lvl1pPr>
          </a:lstStyle>
          <a:p>
            <a:r>
              <a:rPr lang="en-AU"/>
              <a:t>&lt;docid&gt;</a:t>
            </a:r>
          </a:p>
        </p:txBody>
      </p:sp>
      <p:sp>
        <p:nvSpPr>
          <p:cNvPr id="5" name="Slide Number Placeholder 4"/>
          <p:cNvSpPr>
            <a:spLocks noGrp="1"/>
          </p:cNvSpPr>
          <p:nvPr>
            <p:ph type="sldNum" sz="quarter" idx="3"/>
          </p:nvPr>
        </p:nvSpPr>
        <p:spPr>
          <a:xfrm>
            <a:off x="3850443" y="9377319"/>
            <a:ext cx="2945659" cy="493632"/>
          </a:xfrm>
          <a:prstGeom prst="rect">
            <a:avLst/>
          </a:prstGeom>
        </p:spPr>
        <p:txBody>
          <a:bodyPr vert="horz" lIns="91440" tIns="45720" rIns="91440" bIns="45720" rtlCol="0" anchor="b"/>
          <a:lstStyle>
            <a:lvl1pPr algn="r">
              <a:defRPr sz="1200"/>
            </a:lvl1pPr>
          </a:lstStyle>
          <a:p>
            <a:fld id="{F1262263-AF1E-4235-AC8C-338C4C501EE5}" type="slidenum">
              <a:rPr lang="en-AU" smtClean="0"/>
              <a:t>‹#›</a:t>
            </a:fld>
            <a:endParaRPr lang="en-AU"/>
          </a:p>
        </p:txBody>
      </p:sp>
    </p:spTree>
    <p:extLst>
      <p:ext uri="{BB962C8B-B14F-4D97-AF65-F5344CB8AC3E}">
        <p14:creationId xmlns:p14="http://schemas.microsoft.com/office/powerpoint/2010/main" val="44303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36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3"/>
            <a:ext cx="2945659" cy="493632"/>
          </a:xfrm>
          <a:prstGeom prst="rect">
            <a:avLst/>
          </a:prstGeom>
        </p:spPr>
        <p:txBody>
          <a:bodyPr vert="horz" lIns="91440" tIns="45720" rIns="91440" bIns="45720" rtlCol="0"/>
          <a:lstStyle>
            <a:lvl1pPr algn="r">
              <a:defRPr sz="1200"/>
            </a:lvl1pPr>
          </a:lstStyle>
          <a:p>
            <a:fld id="{178A6AA1-BA76-4BDB-9132-A87DE4284A59}" type="datetimeFigureOut">
              <a:rPr lang="en-AU" smtClean="0"/>
              <a:t>22/10/2019</a:t>
            </a:fld>
            <a:endParaRPr lang="en-AU"/>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689516"/>
            <a:ext cx="5438140" cy="44426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9"/>
            <a:ext cx="2945659" cy="493632"/>
          </a:xfrm>
          <a:prstGeom prst="rect">
            <a:avLst/>
          </a:prstGeom>
        </p:spPr>
        <p:txBody>
          <a:bodyPr vert="horz" lIns="91440" tIns="45720" rIns="91440" bIns="45720" rtlCol="0" anchor="b"/>
          <a:lstStyle>
            <a:lvl1pPr algn="l">
              <a:defRPr sz="1200"/>
            </a:lvl1pPr>
          </a:lstStyle>
          <a:p>
            <a:r>
              <a:rPr lang="en-AU"/>
              <a:t>&lt;docid&gt;</a:t>
            </a:r>
          </a:p>
        </p:txBody>
      </p:sp>
      <p:sp>
        <p:nvSpPr>
          <p:cNvPr id="7" name="Slide Number Placeholder 6"/>
          <p:cNvSpPr>
            <a:spLocks noGrp="1"/>
          </p:cNvSpPr>
          <p:nvPr>
            <p:ph type="sldNum" sz="quarter" idx="5"/>
          </p:nvPr>
        </p:nvSpPr>
        <p:spPr>
          <a:xfrm>
            <a:off x="3850443" y="9377319"/>
            <a:ext cx="2945659" cy="493632"/>
          </a:xfrm>
          <a:prstGeom prst="rect">
            <a:avLst/>
          </a:prstGeom>
        </p:spPr>
        <p:txBody>
          <a:bodyPr vert="horz" lIns="91440" tIns="45720" rIns="91440" bIns="45720" rtlCol="0" anchor="b"/>
          <a:lstStyle>
            <a:lvl1pPr algn="r">
              <a:defRPr sz="1200"/>
            </a:lvl1pPr>
          </a:lstStyle>
          <a:p>
            <a:fld id="{9CAF479C-DDCB-4663-A064-D8F8B9659009}" type="slidenum">
              <a:rPr lang="en-AU" smtClean="0"/>
              <a:t>‹#›</a:t>
            </a:fld>
            <a:endParaRPr lang="en-AU"/>
          </a:p>
        </p:txBody>
      </p:sp>
    </p:spTree>
    <p:extLst>
      <p:ext uri="{BB962C8B-B14F-4D97-AF65-F5344CB8AC3E}">
        <p14:creationId xmlns:p14="http://schemas.microsoft.com/office/powerpoint/2010/main" val="56369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children specifically?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CRC: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Climate change threatens children’s survival, development, nutrition, education, and access to health care – all of which are children’s rights and shrined in the Convention on the Rights of the Child. Articles </a:t>
            </a:r>
            <a:r>
              <a:rPr lang="en-SG" sz="1200" kern="1200" dirty="0">
                <a:solidFill>
                  <a:schemeClr val="tx1"/>
                </a:solidFill>
                <a:effectLst/>
                <a:latin typeface="+mn-lt"/>
                <a:ea typeface="+mn-ea"/>
                <a:cs typeface="+mn-cs"/>
              </a:rPr>
              <a:t>6 (Survival and development), 24 (Health and health services), 27 (Adequate standard of living), 28(Right to education) and 29 (Goals of education) all make some reference to it. In addition, Article 24 of the CRC makes explicit mention of considering “the dangers and risks of environmental pollution”.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SG"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sz="1200" kern="1200" dirty="0">
                <a:solidFill>
                  <a:schemeClr val="tx1"/>
                </a:solidFill>
                <a:effectLst/>
                <a:latin typeface="+mn-lt"/>
                <a:ea typeface="+mn-ea"/>
                <a:cs typeface="+mn-cs"/>
              </a:rPr>
              <a:t>Children are the most vulnerable to climate impacts: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Physiologically developing and hence face more dangers both physically and mentally to extreme weather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Often socially and economically dependent on adults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Will bear the brunt of climate change far longer than adults, given their younger age and number of years ahead of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They face greater dangers from undernutrition and diarrhoeal diseases – with diarrhoeal diseases being one of the highest causes of child mortality in the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More vulnerable to vector-borne diseases due to under-developed immune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Poverty plays a crucial threat multiplier and hence, poor children are even more vulnerable, given their lack of resources and capacity to adapt/ mitigate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However, important to note that children are not just victims, this narrative is all too common. In many communities, they have started becoming agents of change as well and we have to promote that. For </a:t>
            </a:r>
            <a:r>
              <a:rPr lang="en-GB" sz="1200" dirty="0" err="1">
                <a:latin typeface="Arial" panose="020B0604020202020204" pitchFamily="34" charset="0"/>
                <a:cs typeface="Arial" panose="020B0604020202020204" pitchFamily="34" charset="0"/>
              </a:rPr>
              <a:t>eg.</a:t>
            </a:r>
            <a:r>
              <a:rPr lang="en-SG" sz="1200" kern="1200" dirty="0">
                <a:solidFill>
                  <a:schemeClr val="tx1"/>
                </a:solidFill>
                <a:effectLst/>
                <a:latin typeface="+mn-lt"/>
                <a:ea typeface="+mn-ea"/>
                <a:cs typeface="+mn-cs"/>
              </a:rPr>
              <a:t> A study by Plan International suggests that children are often more knowledgeable about climate change impacts than adults, based on information learned at school or from accessing environmental resources through other media and communication resources.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Given their vulnerability and their great potential to contribute to addressing climate change as change agents, as adults, we need to take action in both protecting them and developing them to face the challenges of tomorrow. In the following slides, I will cover the main impacts from climate and environmental degradation on children, and not just limited to health but in sectors beyond it which UNICEF is actively engaged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SG" sz="1200" kern="1200" dirty="0">
                <a:solidFill>
                  <a:schemeClr val="tx1"/>
                </a:solidFill>
                <a:effectLst/>
                <a:latin typeface="+mn-lt"/>
                <a:ea typeface="+mn-ea"/>
                <a:cs typeface="+mn-cs"/>
              </a:rPr>
            </a:br>
            <a:br>
              <a:rPr lang="en-SG" sz="1200" kern="1200" dirty="0">
                <a:solidFill>
                  <a:schemeClr val="tx1"/>
                </a:solidFill>
                <a:effectLst/>
                <a:latin typeface="+mn-lt"/>
                <a:ea typeface="+mn-ea"/>
                <a:cs typeface="+mn-cs"/>
              </a:rPr>
            </a:br>
            <a:endParaRPr lang="en-GB" dirty="0"/>
          </a:p>
          <a:p>
            <a:endParaRPr lang="en-GB" dirty="0"/>
          </a:p>
        </p:txBody>
      </p:sp>
      <p:sp>
        <p:nvSpPr>
          <p:cNvPr id="4" name="Slide Number Placeholder 3"/>
          <p:cNvSpPr>
            <a:spLocks noGrp="1"/>
          </p:cNvSpPr>
          <p:nvPr>
            <p:ph type="sldNum" sz="quarter" idx="5"/>
          </p:nvPr>
        </p:nvSpPr>
        <p:spPr/>
        <p:txBody>
          <a:bodyPr/>
          <a:lstStyle/>
          <a:p>
            <a:fld id="{9CAF479C-DDCB-4663-A064-D8F8B9659009}" type="slidenum">
              <a:rPr lang="en-AU" smtClean="0"/>
              <a:t>2</a:t>
            </a:fld>
            <a:endParaRPr lang="en-AU"/>
          </a:p>
        </p:txBody>
      </p:sp>
    </p:spTree>
    <p:extLst>
      <p:ext uri="{BB962C8B-B14F-4D97-AF65-F5344CB8AC3E}">
        <p14:creationId xmlns:p14="http://schemas.microsoft.com/office/powerpoint/2010/main" val="381366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F479C-DDCB-4663-A064-D8F8B9659009}" type="slidenum">
              <a:rPr lang="en-AU" smtClean="0"/>
              <a:t>20</a:t>
            </a:fld>
            <a:endParaRPr lang="en-AU"/>
          </a:p>
        </p:txBody>
      </p:sp>
    </p:spTree>
    <p:extLst>
      <p:ext uri="{BB962C8B-B14F-4D97-AF65-F5344CB8AC3E}">
        <p14:creationId xmlns:p14="http://schemas.microsoft.com/office/powerpoint/2010/main" val="9903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F479C-DDCB-4663-A064-D8F8B9659009}" type="slidenum">
              <a:rPr lang="en-AU" smtClean="0"/>
              <a:t>3</a:t>
            </a:fld>
            <a:endParaRPr lang="en-AU"/>
          </a:p>
        </p:txBody>
      </p:sp>
    </p:spTree>
    <p:extLst>
      <p:ext uri="{BB962C8B-B14F-4D97-AF65-F5344CB8AC3E}">
        <p14:creationId xmlns:p14="http://schemas.microsoft.com/office/powerpoint/2010/main" val="58441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F479C-DDCB-4663-A064-D8F8B9659009}" type="slidenum">
              <a:rPr lang="en-AU" smtClean="0"/>
              <a:t>9</a:t>
            </a:fld>
            <a:endParaRPr lang="en-AU"/>
          </a:p>
        </p:txBody>
      </p:sp>
    </p:spTree>
    <p:extLst>
      <p:ext uri="{BB962C8B-B14F-4D97-AF65-F5344CB8AC3E}">
        <p14:creationId xmlns:p14="http://schemas.microsoft.com/office/powerpoint/2010/main" val="329842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F479C-DDCB-4663-A064-D8F8B9659009}" type="slidenum">
              <a:rPr lang="en-AU" smtClean="0"/>
              <a:t>10</a:t>
            </a:fld>
            <a:endParaRPr lang="en-AU"/>
          </a:p>
        </p:txBody>
      </p:sp>
    </p:spTree>
    <p:extLst>
      <p:ext uri="{BB962C8B-B14F-4D97-AF65-F5344CB8AC3E}">
        <p14:creationId xmlns:p14="http://schemas.microsoft.com/office/powerpoint/2010/main" val="372701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F479C-DDCB-4663-A064-D8F8B9659009}" type="slidenum">
              <a:rPr lang="en-AU" smtClean="0"/>
              <a:t>11</a:t>
            </a:fld>
            <a:endParaRPr lang="en-AU"/>
          </a:p>
        </p:txBody>
      </p:sp>
    </p:spTree>
    <p:extLst>
      <p:ext uri="{BB962C8B-B14F-4D97-AF65-F5344CB8AC3E}">
        <p14:creationId xmlns:p14="http://schemas.microsoft.com/office/powerpoint/2010/main" val="77340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There has been an increase in laws enacted relating to child rights and the environment over the last 3 decades in the region.</a:t>
            </a:r>
          </a:p>
          <a:p>
            <a:pPr marL="171450" indent="-171450">
              <a:buFont typeface="Arial" panose="020B0604020202020204" pitchFamily="34" charset="0"/>
              <a:buChar char="•"/>
            </a:pPr>
            <a:r>
              <a:rPr lang="en-AU"/>
              <a:t>150 laws have been passed in the 5 countries reviewed since 1989 (Fiji, Mongolia, Cambodia, Vietnam, Indonesia)</a:t>
            </a:r>
          </a:p>
        </p:txBody>
      </p:sp>
      <p:sp>
        <p:nvSpPr>
          <p:cNvPr id="4" name="Slide Number Placeholder 3"/>
          <p:cNvSpPr>
            <a:spLocks noGrp="1"/>
          </p:cNvSpPr>
          <p:nvPr>
            <p:ph type="sldNum" sz="quarter" idx="10"/>
          </p:nvPr>
        </p:nvSpPr>
        <p:spPr/>
        <p:txBody>
          <a:bodyPr/>
          <a:lstStyle/>
          <a:p>
            <a:fld id="{9CAF479C-DDCB-4663-A064-D8F8B9659009}" type="slidenum">
              <a:rPr lang="en-AU" smtClean="0"/>
              <a:t>14</a:t>
            </a:fld>
            <a:endParaRPr lang="en-AU"/>
          </a:p>
        </p:txBody>
      </p:sp>
    </p:spTree>
    <p:extLst>
      <p:ext uri="{BB962C8B-B14F-4D97-AF65-F5344CB8AC3E}">
        <p14:creationId xmlns:p14="http://schemas.microsoft.com/office/powerpoint/2010/main" val="170489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 number of laws being passed relating to child rights and the environment are increasing each year.</a:t>
            </a:r>
          </a:p>
          <a:p>
            <a:pPr marL="171450" indent="-171450">
              <a:buFont typeface="Arial" panose="020B0604020202020204" pitchFamily="34" charset="0"/>
              <a:buChar char="•"/>
            </a:pPr>
            <a:r>
              <a:rPr lang="en-AU" dirty="0"/>
              <a:t>There have been some sharp increases in laws during periods of legislative reform. This may be owing to technical and financial inputs from development partners or a change in government (e.g. Mongolia’s reform of its environmental laws in 2012)</a:t>
            </a:r>
          </a:p>
          <a:p>
            <a:pPr marL="171450" indent="-171450">
              <a:buFont typeface="Arial" panose="020B0604020202020204" pitchFamily="34" charset="0"/>
              <a:buChar char="•"/>
            </a:pPr>
            <a:r>
              <a:rPr lang="en-AU" dirty="0"/>
              <a:t>There seems to be some correlation between the enactment of international treaties relevant to children’s rights and environmental protection and an increase in domestic laws (although these laws do not necessarily relate specifically to those treaties)</a:t>
            </a:r>
          </a:p>
          <a:p>
            <a:pPr marL="628650" lvl="1" indent="-171450">
              <a:buFont typeface="Arial" panose="020B0604020202020204" pitchFamily="34" charset="0"/>
              <a:buChar char="•"/>
            </a:pPr>
            <a:r>
              <a:rPr lang="en-AU" dirty="0"/>
              <a:t>There also seems to be a significant lag between these international laws entering into force and their enactment into domestic law</a:t>
            </a:r>
          </a:p>
          <a:p>
            <a:pPr marL="171450" indent="-171450">
              <a:buFont typeface="Arial" panose="020B0604020202020204" pitchFamily="34" charset="0"/>
              <a:buChar char="•"/>
            </a:pPr>
            <a:r>
              <a:rPr lang="en-AU" dirty="0"/>
              <a:t>The low point in the graph coincides with the Global Financial Crisis – potentially indicating the connection between economic concerns and environmental concerns and the fact that environmental concerns become less immediate in times of economic recession</a:t>
            </a:r>
          </a:p>
        </p:txBody>
      </p:sp>
      <p:sp>
        <p:nvSpPr>
          <p:cNvPr id="4" name="Slide Number Placeholder 3"/>
          <p:cNvSpPr>
            <a:spLocks noGrp="1"/>
          </p:cNvSpPr>
          <p:nvPr>
            <p:ph type="sldNum" sz="quarter" idx="10"/>
          </p:nvPr>
        </p:nvSpPr>
        <p:spPr/>
        <p:txBody>
          <a:bodyPr/>
          <a:lstStyle/>
          <a:p>
            <a:fld id="{9CAF479C-DDCB-4663-A064-D8F8B9659009}" type="slidenum">
              <a:rPr lang="en-AU" smtClean="0"/>
              <a:t>15</a:t>
            </a:fld>
            <a:endParaRPr lang="en-AU"/>
          </a:p>
        </p:txBody>
      </p:sp>
    </p:spTree>
    <p:extLst>
      <p:ext uri="{BB962C8B-B14F-4D97-AF65-F5344CB8AC3E}">
        <p14:creationId xmlns:p14="http://schemas.microsoft.com/office/powerpoint/2010/main" val="196881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r>
              <a:rPr lang="en-AU" dirty="0"/>
              <a:t>8 recommendations:</a:t>
            </a:r>
          </a:p>
          <a:p>
            <a:pPr marL="228600" indent="-228600">
              <a:buFont typeface="+mj-lt"/>
              <a:buAutoNum type="arabicPeriod"/>
            </a:pPr>
            <a:r>
              <a:rPr lang="en-AU" dirty="0"/>
              <a:t>Where laws have been made on children’s environmental rights, they need to be able to be </a:t>
            </a:r>
            <a:r>
              <a:rPr lang="en-AU" b="1" dirty="0"/>
              <a:t>effectively implemented </a:t>
            </a:r>
            <a:r>
              <a:rPr lang="en-AU" dirty="0"/>
              <a:t>and </a:t>
            </a:r>
            <a:r>
              <a:rPr lang="en-AU" b="1" dirty="0"/>
              <a:t>enforced</a:t>
            </a:r>
            <a:r>
              <a:rPr lang="en-AU" dirty="0"/>
              <a:t>. This would involve countries passing any </a:t>
            </a:r>
            <a:r>
              <a:rPr lang="en-AU" b="1" dirty="0"/>
              <a:t>subsidiary legislation </a:t>
            </a:r>
            <a:r>
              <a:rPr lang="en-AU" b="0" dirty="0"/>
              <a:t>or</a:t>
            </a:r>
            <a:r>
              <a:rPr lang="en-AU" b="1" dirty="0"/>
              <a:t> regulations </a:t>
            </a:r>
            <a:r>
              <a:rPr lang="en-AU" dirty="0"/>
              <a:t>as necessary.</a:t>
            </a:r>
          </a:p>
          <a:p>
            <a:pPr marL="228600" indent="-228600">
              <a:buFont typeface="+mj-lt"/>
              <a:buAutoNum type="arabicPeriod"/>
            </a:pPr>
            <a:r>
              <a:rPr lang="en-AU" dirty="0"/>
              <a:t>The </a:t>
            </a:r>
            <a:r>
              <a:rPr lang="en-AU" b="1" dirty="0"/>
              <a:t>public</a:t>
            </a:r>
            <a:r>
              <a:rPr lang="en-AU" dirty="0"/>
              <a:t> needs to be made </a:t>
            </a:r>
            <a:r>
              <a:rPr lang="en-AU" b="1" dirty="0"/>
              <a:t>more aware </a:t>
            </a:r>
            <a:r>
              <a:rPr lang="en-AU" dirty="0"/>
              <a:t>of environmental rights and the connection between children’s rights and the environment. </a:t>
            </a:r>
          </a:p>
          <a:p>
            <a:pPr marL="228600" indent="-228600">
              <a:buFont typeface="+mj-lt"/>
              <a:buAutoNum type="arabicPeriod"/>
            </a:pPr>
            <a:r>
              <a:rPr lang="en-AU" dirty="0"/>
              <a:t>There should be laws in place which </a:t>
            </a:r>
            <a:r>
              <a:rPr lang="en-AU" b="1" dirty="0"/>
              <a:t>require businesses to comply </a:t>
            </a:r>
            <a:r>
              <a:rPr lang="en-AU" b="0" dirty="0"/>
              <a:t>with principles relating to business and human rights, such as:</a:t>
            </a:r>
          </a:p>
          <a:p>
            <a:pPr marL="685800" lvl="1" indent="-228600">
              <a:buFont typeface="+mj-lt"/>
              <a:buAutoNum type="arabicPeriod"/>
            </a:pPr>
            <a:r>
              <a:rPr lang="en-AU" b="0" dirty="0"/>
              <a:t>the Guiding Principles on Business and Human Rights (2011)</a:t>
            </a:r>
          </a:p>
          <a:p>
            <a:pPr marL="685800" lvl="1" indent="-228600">
              <a:buFont typeface="+mj-lt"/>
              <a:buAutoNum type="arabicPeriod"/>
            </a:pPr>
            <a:r>
              <a:rPr lang="en-AU" b="0" dirty="0"/>
              <a:t>the Children’s Rights and Business Principles (2012) </a:t>
            </a:r>
          </a:p>
          <a:p>
            <a:pPr marL="685800" lvl="1" indent="-228600">
              <a:buFont typeface="+mj-lt"/>
              <a:buAutoNum type="arabicPeriod"/>
            </a:pPr>
            <a:r>
              <a:rPr lang="en-AU" b="0" dirty="0"/>
              <a:t>The recommendations of the Committee on the Rights of the Child in its general comment No. 16 (2013) </a:t>
            </a:r>
          </a:p>
          <a:p>
            <a:pPr marL="228600" indent="-228600">
              <a:buFont typeface="+mj-lt"/>
              <a:buAutoNum type="arabicPeriod"/>
            </a:pPr>
            <a:r>
              <a:rPr lang="en-AU" b="0" dirty="0"/>
              <a:t>Countries should </a:t>
            </a:r>
            <a:r>
              <a:rPr lang="en-AU" b="1" dirty="0"/>
              <a:t>collaborate on a joint follow up project </a:t>
            </a:r>
            <a:r>
              <a:rPr lang="en-AU" b="0" dirty="0"/>
              <a:t>to develop guiding principles on children’s environmental rights in the region, with the aim of ensuring consistent implementation and enforcement of children’s rights to a healthy and safe environment.</a:t>
            </a:r>
          </a:p>
          <a:p>
            <a:pPr marL="228600" indent="-228600">
              <a:buFont typeface="+mj-lt"/>
              <a:buAutoNum type="arabicPeriod"/>
            </a:pPr>
            <a:r>
              <a:rPr lang="en-AU" b="0" dirty="0"/>
              <a:t>Countries should incorporate specific considerations of children’s rights and environmental and social safeguards into their </a:t>
            </a:r>
            <a:r>
              <a:rPr lang="en-AU" b="1" dirty="0"/>
              <a:t>existing</a:t>
            </a:r>
            <a:r>
              <a:rPr lang="en-AU" b="0" dirty="0"/>
              <a:t> </a:t>
            </a:r>
            <a:r>
              <a:rPr lang="en-AU" b="1" dirty="0"/>
              <a:t>environmental impact assessments</a:t>
            </a:r>
            <a:r>
              <a:rPr lang="en-AU" b="0" dirty="0"/>
              <a:t> required for infrastructure, mineral and urban planning projects. Local officials must also be informed about the children’s right to a healthy and safe environment and have the sufficient resources and capacity to implement environmental legislation effectively.</a:t>
            </a:r>
          </a:p>
          <a:p>
            <a:pPr marL="228600" indent="-228600">
              <a:buFont typeface="+mj-lt"/>
              <a:buAutoNum type="arabicPeriod"/>
            </a:pPr>
            <a:r>
              <a:rPr lang="en-AU" b="0" dirty="0"/>
              <a:t>Countries in the region should </a:t>
            </a:r>
            <a:r>
              <a:rPr lang="en-AU" b="1" dirty="0"/>
              <a:t>collaborate with neighbouring countries </a:t>
            </a:r>
            <a:r>
              <a:rPr lang="en-AU" b="0" dirty="0"/>
              <a:t>to share best practice and create responses to transboundary harms</a:t>
            </a:r>
          </a:p>
          <a:p>
            <a:pPr marL="228600" indent="-228600">
              <a:buFont typeface="+mj-lt"/>
              <a:buAutoNum type="arabicPeriod"/>
            </a:pPr>
            <a:r>
              <a:rPr lang="en-AU" b="1" dirty="0"/>
              <a:t>Global reports </a:t>
            </a:r>
            <a:r>
              <a:rPr lang="en-AU" b="0" dirty="0"/>
              <a:t>into the environment, children’s rights and human rights should be </a:t>
            </a:r>
            <a:r>
              <a:rPr lang="en-AU" b="1" dirty="0"/>
              <a:t>implemented</a:t>
            </a:r>
            <a:r>
              <a:rPr lang="en-AU" b="0" dirty="0"/>
              <a:t>, such as:</a:t>
            </a:r>
          </a:p>
          <a:p>
            <a:pPr marL="685800" lvl="1" indent="-228600">
              <a:buFont typeface="+mj-lt"/>
              <a:buAutoNum type="arabicPeriod"/>
            </a:pPr>
            <a:r>
              <a:rPr lang="en-AU" b="0" dirty="0"/>
              <a:t>The SR HRE (2018) and</a:t>
            </a:r>
          </a:p>
          <a:p>
            <a:pPr marL="685800" lvl="1" indent="-228600">
              <a:buFont typeface="+mj-lt"/>
              <a:buAutoNum type="arabicPeriod"/>
            </a:pPr>
            <a:r>
              <a:rPr lang="en-AU" b="0" dirty="0"/>
              <a:t>The Special Rapporteur on Extreme Poverty and Human Rights (2019) </a:t>
            </a:r>
          </a:p>
          <a:p>
            <a:pPr marL="685800" lvl="1" indent="-228600">
              <a:buFont typeface="+mj-lt"/>
              <a:buAutoNum type="arabicPeriod"/>
            </a:pPr>
            <a:r>
              <a:rPr lang="en-AU" b="0" dirty="0"/>
              <a:t>And any other country-specific reports</a:t>
            </a:r>
          </a:p>
          <a:p>
            <a:pPr marL="228600" indent="-228600">
              <a:buFont typeface="+mj-lt"/>
              <a:buAutoNum type="arabicPeriod"/>
            </a:pPr>
            <a:r>
              <a:rPr lang="en-AU" b="0" dirty="0"/>
              <a:t>Human rights bodies across </a:t>
            </a:r>
            <a:r>
              <a:rPr lang="en-AU" b="1" dirty="0"/>
              <a:t>multiple sectors </a:t>
            </a:r>
            <a:r>
              <a:rPr lang="en-AU" b="0" dirty="0"/>
              <a:t>(such as human rights commissions, NGOs, government departments, IGOs and other stakeholders) should work together to focus on, and raise awareness of, national environmental and children’s rights.</a:t>
            </a:r>
          </a:p>
        </p:txBody>
      </p:sp>
      <p:sp>
        <p:nvSpPr>
          <p:cNvPr id="4" name="Slide Number Placeholder 3"/>
          <p:cNvSpPr>
            <a:spLocks noGrp="1"/>
          </p:cNvSpPr>
          <p:nvPr>
            <p:ph type="sldNum" sz="quarter" idx="10"/>
          </p:nvPr>
        </p:nvSpPr>
        <p:spPr/>
        <p:txBody>
          <a:bodyPr/>
          <a:lstStyle/>
          <a:p>
            <a:fld id="{9CAF479C-DDCB-4663-A064-D8F8B9659009}" type="slidenum">
              <a:rPr lang="en-AU" smtClean="0"/>
              <a:t>18</a:t>
            </a:fld>
            <a:endParaRPr lang="en-AU"/>
          </a:p>
        </p:txBody>
      </p:sp>
    </p:spTree>
    <p:extLst>
      <p:ext uri="{BB962C8B-B14F-4D97-AF65-F5344CB8AC3E}">
        <p14:creationId xmlns:p14="http://schemas.microsoft.com/office/powerpoint/2010/main" val="299457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F479C-DDCB-4663-A064-D8F8B9659009}" type="slidenum">
              <a:rPr lang="en-AU" smtClean="0"/>
              <a:t>19</a:t>
            </a:fld>
            <a:endParaRPr lang="en-AU"/>
          </a:p>
        </p:txBody>
      </p:sp>
    </p:spTree>
    <p:extLst>
      <p:ext uri="{BB962C8B-B14F-4D97-AF65-F5344CB8AC3E}">
        <p14:creationId xmlns:p14="http://schemas.microsoft.com/office/powerpoint/2010/main" val="238568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p:cNvSpPr>
          <p:nvPr userDrawn="1"/>
        </p:nvSpPr>
        <p:spPr>
          <a:xfrm>
            <a:off x="7490181" y="1"/>
            <a:ext cx="140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rgbClr val="FFFFFF"/>
              </a:solidFill>
            </a:endParaRPr>
          </a:p>
        </p:txBody>
      </p:sp>
      <p:pic>
        <p:nvPicPr>
          <p:cNvPr id="1026" name="Picture 2" descr="Lock Shape" hidden="1" title="KWM SJB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2381" y="564531"/>
            <a:ext cx="1011600" cy="35843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AU"/>
              <a:t>&lt;docid&gt;</a:t>
            </a:r>
          </a:p>
        </p:txBody>
      </p:sp>
      <p:sp>
        <p:nvSpPr>
          <p:cNvPr id="3" name="Slide Number Placeholder 2"/>
          <p:cNvSpPr>
            <a:spLocks noGrp="1"/>
          </p:cNvSpPr>
          <p:nvPr>
            <p:ph type="sldNum" sz="quarter" idx="11"/>
          </p:nvPr>
        </p:nvSpPr>
        <p:spPr/>
        <p:txBody>
          <a:bodyPr/>
          <a:lstStyle/>
          <a:p>
            <a:fld id="{9E9BC324-87D9-4F3A-AF80-305003183E1D}" type="slidenum">
              <a:rPr lang="en-AU" smtClean="0"/>
              <a:pPr/>
              <a:t>‹#›</a:t>
            </a:fld>
            <a:endParaRPr lang="en-AU"/>
          </a:p>
        </p:txBody>
      </p:sp>
      <p:pic>
        <p:nvPicPr>
          <p:cNvPr id="7" name="Picture 6" descr="Lock Shape" title="KWM Logo"/>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7635600" y="753176"/>
            <a:ext cx="1143000" cy="5011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973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arge Text Column L">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
        <p:nvSpPr>
          <p:cNvPr id="4" name="Footer Placeholder 3"/>
          <p:cNvSpPr>
            <a:spLocks noGrp="1"/>
          </p:cNvSpPr>
          <p:nvPr>
            <p:ph type="ftr" sz="quarter" idx="11"/>
          </p:nvPr>
        </p:nvSpPr>
        <p:spPr/>
        <p:txBody>
          <a:bodyPr/>
          <a:lstStyle/>
          <a:p>
            <a:r>
              <a:rPr lang="en-AU"/>
              <a:t>&lt;docid&gt;</a:t>
            </a:r>
          </a:p>
        </p:txBody>
      </p:sp>
      <p:sp>
        <p:nvSpPr>
          <p:cNvPr id="6" name="Text Placeholder 5"/>
          <p:cNvSpPr>
            <a:spLocks noGrp="1"/>
          </p:cNvSpPr>
          <p:nvPr>
            <p:ph type="body" sz="quarter" idx="12"/>
          </p:nvPr>
        </p:nvSpPr>
        <p:spPr>
          <a:xfrm>
            <a:off x="360000" y="469800"/>
            <a:ext cx="3834000" cy="4212000"/>
          </a:xfrm>
        </p:spPr>
        <p:txBody>
          <a:bodyPr/>
          <a:lstStyle>
            <a:lvl1pPr marL="0" indent="0" algn="l" defTabSz="270000">
              <a:lnSpc>
                <a:spcPts val="4800"/>
              </a:lnSpc>
              <a:spcBef>
                <a:spcPts val="0"/>
              </a:spcBef>
              <a:spcAft>
                <a:spcPts val="0"/>
              </a:spcAft>
              <a:defRPr sz="4800" b="1" cap="none" spc="-150">
                <a:solidFill>
                  <a:srgbClr val="FFFFFF"/>
                </a:solidFill>
                <a:latin typeface="Arial"/>
              </a:defRPr>
            </a:lvl1pPr>
          </a:lstStyle>
          <a:p>
            <a:pPr marL="457200" lvl="0" indent="-457200" algn="l" defTabSz="270000" rtl="0" eaLnBrk="1" latinLnBrk="0" hangingPunct="1">
              <a:lnSpc>
                <a:spcPts val="3600"/>
              </a:lnSpc>
              <a:spcBef>
                <a:spcPts val="0"/>
              </a:spcBef>
              <a:spcAft>
                <a:spcPts val="600"/>
              </a:spcAft>
              <a:buClr>
                <a:schemeClr val="tx1">
                  <a:lumMod val="60000"/>
                  <a:lumOff val="40000"/>
                </a:schemeClr>
              </a:buClr>
              <a:buFont typeface="Wingdings" pitchFamily="2" charset="2"/>
              <a:buNone/>
            </a:pPr>
            <a:r>
              <a:rPr lang="en-US"/>
              <a:t>Click to edit Master text styles</a:t>
            </a:r>
          </a:p>
        </p:txBody>
      </p:sp>
    </p:spTree>
    <p:extLst>
      <p:ext uri="{BB962C8B-B14F-4D97-AF65-F5344CB8AC3E}">
        <p14:creationId xmlns:p14="http://schemas.microsoft.com/office/powerpoint/2010/main" val="160195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arge Text Column R">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
        <p:nvSpPr>
          <p:cNvPr id="4" name="Footer Placeholder 3"/>
          <p:cNvSpPr>
            <a:spLocks noGrp="1"/>
          </p:cNvSpPr>
          <p:nvPr>
            <p:ph type="ftr" sz="quarter" idx="11"/>
          </p:nvPr>
        </p:nvSpPr>
        <p:spPr/>
        <p:txBody>
          <a:bodyPr/>
          <a:lstStyle/>
          <a:p>
            <a:r>
              <a:rPr lang="en-AU"/>
              <a:t>&lt;docid&gt;</a:t>
            </a:r>
          </a:p>
        </p:txBody>
      </p:sp>
      <p:sp>
        <p:nvSpPr>
          <p:cNvPr id="6" name="Text Placeholder 5"/>
          <p:cNvSpPr>
            <a:spLocks noGrp="1"/>
          </p:cNvSpPr>
          <p:nvPr>
            <p:ph type="body" sz="quarter" idx="12"/>
          </p:nvPr>
        </p:nvSpPr>
        <p:spPr>
          <a:xfrm>
            <a:off x="4942800" y="469800"/>
            <a:ext cx="3834000" cy="4212000"/>
          </a:xfrm>
        </p:spPr>
        <p:txBody>
          <a:bodyPr anchor="b" anchorCtr="0">
            <a:noAutofit/>
          </a:bodyPr>
          <a:lstStyle>
            <a:lvl1pPr marL="0" indent="0" algn="l" defTabSz="270000">
              <a:lnSpc>
                <a:spcPts val="4800"/>
              </a:lnSpc>
              <a:spcBef>
                <a:spcPts val="0"/>
              </a:spcBef>
              <a:spcAft>
                <a:spcPts val="0"/>
              </a:spcAft>
              <a:defRPr sz="4800" b="1" cap="none" spc="-150">
                <a:solidFill>
                  <a:srgbClr val="FFFFFF"/>
                </a:solidFill>
                <a:latin typeface="Arial"/>
              </a:defRPr>
            </a:lvl1pPr>
          </a:lstStyle>
          <a:p>
            <a:pPr marL="457200" lvl="0" indent="-457200" algn="l" defTabSz="270000" rtl="0" eaLnBrk="1" latinLnBrk="0" hangingPunct="1">
              <a:lnSpc>
                <a:spcPts val="3600"/>
              </a:lnSpc>
              <a:spcBef>
                <a:spcPts val="0"/>
              </a:spcBef>
              <a:spcAft>
                <a:spcPts val="600"/>
              </a:spcAft>
              <a:buClr>
                <a:schemeClr val="tx1">
                  <a:lumMod val="60000"/>
                  <a:lumOff val="40000"/>
                </a:schemeClr>
              </a:buClr>
              <a:buFont typeface="Wingdings" pitchFamily="2" charset="2"/>
              <a:buNone/>
            </a:pPr>
            <a:r>
              <a:rPr lang="en-US"/>
              <a:t>Click to edit Master text styles</a:t>
            </a:r>
          </a:p>
        </p:txBody>
      </p:sp>
    </p:spTree>
    <p:extLst>
      <p:ext uri="{BB962C8B-B14F-4D97-AF65-F5344CB8AC3E}">
        <p14:creationId xmlns:p14="http://schemas.microsoft.com/office/powerpoint/2010/main" val="281599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R + 1 Column Text L">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
        <p:nvSpPr>
          <p:cNvPr id="4" name="Footer Placeholder 3"/>
          <p:cNvSpPr>
            <a:spLocks noGrp="1"/>
          </p:cNvSpPr>
          <p:nvPr>
            <p:ph type="ftr" sz="quarter" idx="11"/>
          </p:nvPr>
        </p:nvSpPr>
        <p:spPr/>
        <p:txBody>
          <a:bodyPr/>
          <a:lstStyle/>
          <a:p>
            <a:r>
              <a:rPr lang="en-AU"/>
              <a:t>&lt;docid&gt;</a:t>
            </a:r>
          </a:p>
        </p:txBody>
      </p:sp>
      <p:sp>
        <p:nvSpPr>
          <p:cNvPr id="7" name="Text Placeholder 6"/>
          <p:cNvSpPr>
            <a:spLocks noGrp="1"/>
          </p:cNvSpPr>
          <p:nvPr>
            <p:ph type="body" sz="quarter" idx="12"/>
          </p:nvPr>
        </p:nvSpPr>
        <p:spPr>
          <a:xfrm>
            <a:off x="4930775" y="469800"/>
            <a:ext cx="3834000" cy="4212000"/>
          </a:xfrm>
        </p:spPr>
        <p:txBody>
          <a:bodyPr>
            <a:normAutofit/>
          </a:bodyPr>
          <a:lstStyle>
            <a:lvl1pPr>
              <a:lnSpc>
                <a:spcPts val="3400"/>
              </a:lnSpc>
              <a:defRPr sz="3200"/>
            </a:lvl1pPr>
            <a:lvl2pPr>
              <a:lnSpc>
                <a:spcPts val="3400"/>
              </a:lnSpc>
              <a:defRPr sz="3200"/>
            </a:lvl2pPr>
            <a:lvl3pPr>
              <a:lnSpc>
                <a:spcPts val="3400"/>
              </a:lnSpc>
              <a:defRPr sz="3200"/>
            </a:lvl3pPr>
            <a:lvl4pPr>
              <a:lnSpc>
                <a:spcPts val="3400"/>
              </a:lnSpc>
              <a:defRPr sz="3200"/>
            </a:lvl4pPr>
            <a:lvl5pPr>
              <a:lnSpc>
                <a:spcPts val="3400"/>
              </a:lnSpc>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5704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Text L + Highlight 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
        <p:nvSpPr>
          <p:cNvPr id="4" name="Footer Placeholder 3"/>
          <p:cNvSpPr>
            <a:spLocks noGrp="1"/>
          </p:cNvSpPr>
          <p:nvPr>
            <p:ph type="ftr" sz="quarter" idx="11"/>
          </p:nvPr>
        </p:nvSpPr>
        <p:spPr/>
        <p:txBody>
          <a:bodyPr/>
          <a:lstStyle/>
          <a:p>
            <a:r>
              <a:rPr lang="en-AU"/>
              <a:t>&lt;docid&gt;</a:t>
            </a:r>
          </a:p>
        </p:txBody>
      </p:sp>
      <p:sp>
        <p:nvSpPr>
          <p:cNvPr id="8" name="Text Placeholder 7"/>
          <p:cNvSpPr>
            <a:spLocks noGrp="1"/>
          </p:cNvSpPr>
          <p:nvPr>
            <p:ph type="body" sz="quarter" idx="12"/>
          </p:nvPr>
        </p:nvSpPr>
        <p:spPr>
          <a:xfrm>
            <a:off x="360000" y="469800"/>
            <a:ext cx="3834000" cy="4212000"/>
          </a:xfrm>
        </p:spPr>
        <p:txBody>
          <a:bodyPr>
            <a:normAutofit/>
          </a:bodyPr>
          <a:lstStyle>
            <a:lvl1pPr marL="0" indent="0">
              <a:lnSpc>
                <a:spcPts val="3400"/>
              </a:lnSpc>
              <a:defRPr sz="3200"/>
            </a:lvl1pPr>
            <a:lvl2pPr>
              <a:lnSpc>
                <a:spcPts val="3400"/>
              </a:lnSpc>
              <a:defRPr sz="3200"/>
            </a:lvl2pPr>
            <a:lvl3pPr>
              <a:lnSpc>
                <a:spcPts val="3400"/>
              </a:lnSpc>
              <a:defRPr sz="3200"/>
            </a:lvl3pPr>
            <a:lvl4pPr>
              <a:lnSpc>
                <a:spcPts val="3400"/>
              </a:lnSpc>
              <a:defRPr sz="3200"/>
            </a:lvl4pPr>
            <a:lvl5pPr>
              <a:lnSpc>
                <a:spcPts val="3400"/>
              </a:lnSpc>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55930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05BEF-757B-FE42-B11E-A8D5B7365EEA}" type="datetimeFigureOut">
              <a:rPr lang="en-CA" smtClean="0"/>
              <a:t>2019-10-22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0ADF9F8-9990-9746-998B-9671997C812C}" type="slidenum">
              <a:rPr lang="en-CA" smtClean="0"/>
              <a:t>‹#›</a:t>
            </a:fld>
            <a:endParaRPr lang="en-CA"/>
          </a:p>
        </p:txBody>
      </p:sp>
    </p:spTree>
    <p:extLst>
      <p:ext uri="{BB962C8B-B14F-4D97-AF65-F5344CB8AC3E}">
        <p14:creationId xmlns:p14="http://schemas.microsoft.com/office/powerpoint/2010/main" val="193254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Highlights">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8516175" y="4820400"/>
            <a:ext cx="324000" cy="151200"/>
          </a:xfrm>
          <a:prstGeom prst="rect">
            <a:avLst/>
          </a:prstGeom>
        </p:spPr>
        <p:txBody>
          <a:bodyPr vert="horz" lIns="91440" tIns="45720" rIns="91440" bIns="45720" rtlCol="0" anchor="ctr"/>
          <a:lstStyle>
            <a:lvl1pPr marL="0" indent="0" algn="r" defTabSz="270000" rtl="0" eaLnBrk="1" latinLnBrk="0" hangingPunct="1">
              <a:lnSpc>
                <a:spcPct val="100000"/>
              </a:lnSpc>
              <a:spcBef>
                <a:spcPts val="0"/>
              </a:spcBef>
              <a:spcAft>
                <a:spcPts val="0"/>
              </a:spcAft>
              <a:buNone/>
              <a:defRPr sz="800" b="0" cap="none" spc="0">
                <a:solidFill>
                  <a:srgbClr val="808285"/>
                </a:solidFill>
                <a:latin typeface="Arial"/>
              </a:defRPr>
            </a:lvl1pPr>
          </a:lstStyle>
          <a:p>
            <a:fld id="{6FBBF496-5E13-422D-AD74-55F6AC90CA92}" type="slidenum">
              <a:rPr lang="en-AU" smtClean="0"/>
              <a:pPr/>
              <a:t>‹#›</a:t>
            </a:fld>
            <a:endParaRPr lang="en-AU"/>
          </a:p>
        </p:txBody>
      </p:sp>
      <p:sp>
        <p:nvSpPr>
          <p:cNvPr id="13" name="Text Placeholder 2"/>
          <p:cNvSpPr>
            <a:spLocks noGrp="1"/>
          </p:cNvSpPr>
          <p:nvPr>
            <p:ph type="body" sz="quarter" idx="21"/>
          </p:nvPr>
        </p:nvSpPr>
        <p:spPr>
          <a:xfrm>
            <a:off x="360000" y="2572941"/>
            <a:ext cx="1917700" cy="2108859"/>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Arial"/>
                <a:ea typeface="+mn-ea"/>
                <a:cs typeface="Arial" pitchFamily="34" charset="0"/>
              </a:defRPr>
            </a:lvl1pPr>
          </a:lstStyle>
          <a:p>
            <a:pPr lvl="0"/>
            <a:r>
              <a:rPr lang="en-US"/>
              <a:t>Click to edit Master text styles</a:t>
            </a:r>
          </a:p>
        </p:txBody>
      </p:sp>
      <p:sp>
        <p:nvSpPr>
          <p:cNvPr id="14" name="Text Placeholder 2"/>
          <p:cNvSpPr>
            <a:spLocks noGrp="1"/>
          </p:cNvSpPr>
          <p:nvPr>
            <p:ph type="body" sz="quarter" idx="22"/>
          </p:nvPr>
        </p:nvSpPr>
        <p:spPr>
          <a:xfrm>
            <a:off x="2547415" y="2572941"/>
            <a:ext cx="1917700" cy="2108859"/>
          </a:xfrm>
          <a:prstGeom prst="rect">
            <a:avLst/>
          </a:prstGeom>
        </p:spPr>
        <p:txBody>
          <a:bodyPr>
            <a:normAutofit/>
          </a:bodyPr>
          <a:lstStyle>
            <a:lvl1pPr marL="0" marR="0" indent="0" algn="l" defTabSz="180000" rtl="0" eaLnBrk="1" fontAlgn="auto" latinLnBrk="0" hangingPunct="1">
              <a:lnSpc>
                <a:spcPct val="100000"/>
              </a:lnSpc>
              <a:spcBef>
                <a:spcPts val="0"/>
              </a:spcBef>
              <a:spcAft>
                <a:spcPts val="600"/>
              </a:spcAft>
              <a:buClr>
                <a:srgbClr val="404040">
                  <a:lumMod val="60000"/>
                  <a:lumOff val="40000"/>
                </a:srgbClr>
              </a:buClr>
              <a:buSzTx/>
              <a:buFont typeface="Wingdings" pitchFamily="2" charset="2"/>
              <a:buNone/>
              <a:tabLst/>
              <a:defRPr lang="en-AU" sz="2000" b="0" kern="1200" cap="none" spc="-100" baseline="0" dirty="0">
                <a:solidFill>
                  <a:srgbClr val="58595B"/>
                </a:solidFill>
                <a:latin typeface="Arial"/>
                <a:ea typeface="+mn-ea"/>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r>
              <a:rPr lang="en-US"/>
              <a:t>Click to edit Master text styles</a:t>
            </a:r>
          </a:p>
        </p:txBody>
      </p:sp>
      <p:sp>
        <p:nvSpPr>
          <p:cNvPr id="15" name="Text Placeholder 2"/>
          <p:cNvSpPr>
            <a:spLocks noGrp="1"/>
          </p:cNvSpPr>
          <p:nvPr>
            <p:ph type="body" sz="quarter" idx="23"/>
          </p:nvPr>
        </p:nvSpPr>
        <p:spPr>
          <a:xfrm>
            <a:off x="4712778" y="2572941"/>
            <a:ext cx="1917700" cy="2108859"/>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Arial"/>
                <a:ea typeface="+mn-ea"/>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r>
              <a:rPr lang="en-US"/>
              <a:t>Click to edit Master text styles</a:t>
            </a:r>
          </a:p>
        </p:txBody>
      </p:sp>
      <p:sp>
        <p:nvSpPr>
          <p:cNvPr id="16" name="Text Placeholder 2"/>
          <p:cNvSpPr>
            <a:spLocks noGrp="1"/>
          </p:cNvSpPr>
          <p:nvPr>
            <p:ph type="body" sz="quarter" idx="24"/>
          </p:nvPr>
        </p:nvSpPr>
        <p:spPr>
          <a:xfrm>
            <a:off x="6866492" y="2572941"/>
            <a:ext cx="1917700" cy="2108859"/>
          </a:xfrm>
          <a:prstGeom prst="rect">
            <a:avLst/>
          </a:prstGeom>
        </p:spPr>
        <p:txBody>
          <a:bodyPr>
            <a:normAutofit/>
          </a:bodyPr>
          <a:lstStyle>
            <a:lvl1pPr marL="0" marR="0" indent="0" algn="l" defTabSz="180000" rtl="0" eaLnBrk="1" fontAlgn="auto" latinLnBrk="0" hangingPunct="1">
              <a:lnSpc>
                <a:spcPts val="2800"/>
              </a:lnSpc>
              <a:spcBef>
                <a:spcPts val="0"/>
              </a:spcBef>
              <a:spcAft>
                <a:spcPts val="600"/>
              </a:spcAft>
              <a:buClr>
                <a:schemeClr val="tx1">
                  <a:lumMod val="60000"/>
                  <a:lumOff val="40000"/>
                </a:schemeClr>
              </a:buClr>
              <a:buSzTx/>
              <a:buFont typeface="Wingdings" pitchFamily="2" charset="2"/>
              <a:buNone/>
              <a:tabLst/>
              <a:defRPr lang="en-AU" sz="2000" b="0" kern="1200" cap="none" spc="-100" baseline="0" dirty="0">
                <a:solidFill>
                  <a:srgbClr val="58595B"/>
                </a:solidFill>
                <a:latin typeface="Arial"/>
                <a:ea typeface="+mn-ea"/>
                <a:cs typeface="Arial" pitchFamily="34" charset="0"/>
              </a:defRPr>
            </a:lvl1pPr>
          </a:lstStyle>
          <a:p>
            <a:pPr marL="0" marR="0" lvl="0" indent="0" algn="l" defTabSz="180000" rtl="0" eaLnBrk="1" fontAlgn="auto" latinLnBrk="0" hangingPunct="1">
              <a:lnSpc>
                <a:spcPct val="100000"/>
              </a:lnSpc>
              <a:spcBef>
                <a:spcPts val="0"/>
              </a:spcBef>
              <a:spcAft>
                <a:spcPts val="600"/>
              </a:spcAft>
              <a:buClr>
                <a:schemeClr val="tx1">
                  <a:lumMod val="60000"/>
                  <a:lumOff val="40000"/>
                </a:schemeClr>
              </a:buClr>
              <a:buSzTx/>
              <a:buFont typeface="Wingdings" pitchFamily="2" charset="2"/>
              <a:buNone/>
              <a:tabLst/>
            </a:pPr>
            <a:r>
              <a:rPr lang="en-US"/>
              <a:t>Click to edit Master text styles</a:t>
            </a:r>
          </a:p>
        </p:txBody>
      </p:sp>
      <p:sp>
        <p:nvSpPr>
          <p:cNvPr id="11" name="Text Placeholder 2"/>
          <p:cNvSpPr>
            <a:spLocks noGrp="1"/>
          </p:cNvSpPr>
          <p:nvPr>
            <p:ph type="body" sz="quarter" idx="25" hasCustomPrompt="1"/>
          </p:nvPr>
        </p:nvSpPr>
        <p:spPr>
          <a:xfrm>
            <a:off x="360000" y="1522800"/>
            <a:ext cx="1915200" cy="10368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a:t>##</a:t>
            </a:r>
            <a:endParaRPr lang="en-AU"/>
          </a:p>
        </p:txBody>
      </p:sp>
      <p:sp>
        <p:nvSpPr>
          <p:cNvPr id="12" name="Text Placeholder 2"/>
          <p:cNvSpPr>
            <a:spLocks noGrp="1"/>
          </p:cNvSpPr>
          <p:nvPr>
            <p:ph type="body" sz="quarter" idx="26" hasCustomPrompt="1"/>
          </p:nvPr>
        </p:nvSpPr>
        <p:spPr>
          <a:xfrm>
            <a:off x="2548800" y="1522800"/>
            <a:ext cx="1915200" cy="10368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a:t>##</a:t>
            </a:r>
            <a:endParaRPr lang="en-AU"/>
          </a:p>
        </p:txBody>
      </p:sp>
      <p:sp>
        <p:nvSpPr>
          <p:cNvPr id="17" name="Text Placeholder 2"/>
          <p:cNvSpPr>
            <a:spLocks noGrp="1"/>
          </p:cNvSpPr>
          <p:nvPr>
            <p:ph type="body" sz="quarter" idx="27" hasCustomPrompt="1"/>
          </p:nvPr>
        </p:nvSpPr>
        <p:spPr>
          <a:xfrm>
            <a:off x="4712400" y="1522800"/>
            <a:ext cx="1915200" cy="10368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a:t>##</a:t>
            </a:r>
            <a:endParaRPr lang="en-AU"/>
          </a:p>
        </p:txBody>
      </p:sp>
      <p:sp>
        <p:nvSpPr>
          <p:cNvPr id="18" name="Text Placeholder 2"/>
          <p:cNvSpPr>
            <a:spLocks noGrp="1"/>
          </p:cNvSpPr>
          <p:nvPr>
            <p:ph type="body" sz="quarter" idx="28" hasCustomPrompt="1"/>
          </p:nvPr>
        </p:nvSpPr>
        <p:spPr>
          <a:xfrm>
            <a:off x="6865200" y="1522800"/>
            <a:ext cx="1915200" cy="1036800"/>
          </a:xfrm>
          <a:prstGeom prst="rect">
            <a:avLst/>
          </a:prstGeom>
        </p:spPr>
        <p:txBody>
          <a:bodyPr>
            <a:noAutofit/>
          </a:bodyPr>
          <a:lstStyle>
            <a:lvl1pPr marL="0" indent="0" algn="l" defTabSz="180000" rtl="0" eaLnBrk="1" latinLnBrk="0" hangingPunct="1">
              <a:lnSpc>
                <a:spcPct val="100000"/>
              </a:lnSpc>
              <a:spcBef>
                <a:spcPct val="0"/>
              </a:spcBef>
              <a:spcAft>
                <a:spcPts val="0"/>
              </a:spcAft>
              <a:buNone/>
              <a:defRPr lang="en-AU" sz="7200" b="1" kern="1200" cap="none" spc="-300" baseline="0" dirty="0">
                <a:solidFill>
                  <a:schemeClr val="tx2"/>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a:t>##</a:t>
            </a:r>
            <a:endParaRPr lang="en-AU"/>
          </a:p>
        </p:txBody>
      </p:sp>
    </p:spTree>
    <p:extLst>
      <p:ext uri="{BB962C8B-B14F-4D97-AF65-F5344CB8AC3E}">
        <p14:creationId xmlns:p14="http://schemas.microsoft.com/office/powerpoint/2010/main" val="253028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
        <p:nvSpPr>
          <p:cNvPr id="4" name="Footer Placeholder 3"/>
          <p:cNvSpPr>
            <a:spLocks noGrp="1"/>
          </p:cNvSpPr>
          <p:nvPr>
            <p:ph type="ftr" sz="quarter" idx="11"/>
          </p:nvPr>
        </p:nvSpPr>
        <p:spPr/>
        <p:txBody>
          <a:bodyPr/>
          <a:lstStyle/>
          <a:p>
            <a:r>
              <a:rPr lang="en-AU"/>
              <a:t>&lt;docid&gt;</a:t>
            </a:r>
          </a:p>
        </p:txBody>
      </p:sp>
      <p:sp>
        <p:nvSpPr>
          <p:cNvPr id="6" name="Text Placeholder 5"/>
          <p:cNvSpPr>
            <a:spLocks noGrp="1"/>
          </p:cNvSpPr>
          <p:nvPr>
            <p:ph type="body" sz="quarter" idx="12"/>
          </p:nvPr>
        </p:nvSpPr>
        <p:spPr>
          <a:xfrm>
            <a:off x="360000" y="1379935"/>
            <a:ext cx="8406000" cy="329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7397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Heading +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60000" y="1379700"/>
            <a:ext cx="2412000" cy="3299400"/>
          </a:xfrm>
        </p:spPr>
        <p:txBody>
          <a:bodyPr wrap="square" anchor="t" anchorCtr="0"/>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
        <p:nvSpPr>
          <p:cNvPr id="4" name="Footer Placeholder 3"/>
          <p:cNvSpPr>
            <a:spLocks noGrp="1"/>
          </p:cNvSpPr>
          <p:nvPr>
            <p:ph type="ftr" sz="quarter" idx="11"/>
          </p:nvPr>
        </p:nvSpPr>
        <p:spPr/>
        <p:txBody>
          <a:bodyPr/>
          <a:lstStyle/>
          <a:p>
            <a:r>
              <a:rPr lang="en-AU"/>
              <a:t>&lt;docid&gt;</a:t>
            </a:r>
          </a:p>
        </p:txBody>
      </p:sp>
      <p:sp>
        <p:nvSpPr>
          <p:cNvPr id="6" name="Text Placeholder 5"/>
          <p:cNvSpPr>
            <a:spLocks noGrp="1"/>
          </p:cNvSpPr>
          <p:nvPr>
            <p:ph type="body" sz="quarter" idx="12"/>
          </p:nvPr>
        </p:nvSpPr>
        <p:spPr>
          <a:xfrm>
            <a:off x="3146400" y="1379935"/>
            <a:ext cx="5637600" cy="329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702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
        <p:nvSpPr>
          <p:cNvPr id="5" name="Table Placeholder 4"/>
          <p:cNvSpPr>
            <a:spLocks noGrp="1"/>
          </p:cNvSpPr>
          <p:nvPr>
            <p:ph type="tbl" sz="quarter" idx="11"/>
          </p:nvPr>
        </p:nvSpPr>
        <p:spPr>
          <a:xfrm>
            <a:off x="378000" y="1379935"/>
            <a:ext cx="8406000" cy="3299400"/>
          </a:xfrm>
          <a:prstGeom prst="rect">
            <a:avLst/>
          </a:prstGeom>
        </p:spPr>
        <p:txBody>
          <a:bodyPr/>
          <a:lstStyle>
            <a:lvl1pPr marL="0" indent="0">
              <a:buNone/>
              <a:defRPr/>
            </a:lvl1pPr>
          </a:lstStyle>
          <a:p>
            <a:r>
              <a:rPr lang="en-US"/>
              <a:t>Click icon to add table</a:t>
            </a:r>
            <a:endParaRPr lang="en-AU"/>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0879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a:pattFill prst="smGrid">
            <a:fgClr>
              <a:schemeClr val="bg1">
                <a:lumMod val="85000"/>
              </a:schemeClr>
            </a:fgClr>
            <a:bgClr>
              <a:schemeClr val="bg1"/>
            </a:bgClr>
          </a:pattFill>
        </p:spPr>
        <p:txBody>
          <a:bodyPr/>
          <a:lstStyle>
            <a:lvl1pPr marL="0" indent="0">
              <a:buNone/>
              <a:defRPr/>
            </a:lvl1pPr>
          </a:lstStyle>
          <a:p>
            <a:r>
              <a:rPr lang="en-US"/>
              <a:t>Click icon to add picture</a:t>
            </a:r>
            <a:endParaRPr lang="en-AU"/>
          </a:p>
        </p:txBody>
      </p:sp>
    </p:spTree>
    <p:extLst>
      <p:ext uri="{BB962C8B-B14F-4D97-AF65-F5344CB8AC3E}">
        <p14:creationId xmlns:p14="http://schemas.microsoft.com/office/powerpoint/2010/main" val="250446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91113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Tree>
    <p:extLst>
      <p:ext uri="{BB962C8B-B14F-4D97-AF65-F5344CB8AC3E}">
        <p14:creationId xmlns:p14="http://schemas.microsoft.com/office/powerpoint/2010/main" val="197543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f Page Large Text">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E9BC324-87D9-4F3A-AF80-305003183E1D}" type="slidenum">
              <a:rPr lang="en-AU" smtClean="0"/>
              <a:pPr/>
              <a:t>‹#›</a:t>
            </a:fld>
            <a:endParaRPr lang="en-AU"/>
          </a:p>
        </p:txBody>
      </p:sp>
      <p:sp>
        <p:nvSpPr>
          <p:cNvPr id="4" name="Footer Placeholder 3"/>
          <p:cNvSpPr>
            <a:spLocks noGrp="1"/>
          </p:cNvSpPr>
          <p:nvPr>
            <p:ph type="ftr" sz="quarter" idx="11"/>
          </p:nvPr>
        </p:nvSpPr>
        <p:spPr/>
        <p:txBody>
          <a:bodyPr/>
          <a:lstStyle/>
          <a:p>
            <a:r>
              <a:rPr lang="en-AU"/>
              <a:t>&lt;docid&gt;</a:t>
            </a:r>
          </a:p>
        </p:txBody>
      </p:sp>
      <p:sp>
        <p:nvSpPr>
          <p:cNvPr id="6" name="Text Placeholder 5"/>
          <p:cNvSpPr>
            <a:spLocks noGrp="1"/>
          </p:cNvSpPr>
          <p:nvPr>
            <p:ph type="body" sz="quarter" idx="12"/>
          </p:nvPr>
        </p:nvSpPr>
        <p:spPr>
          <a:xfrm>
            <a:off x="374650" y="2572941"/>
            <a:ext cx="8408988" cy="2109788"/>
          </a:xfrm>
        </p:spPr>
        <p:txBody>
          <a:bodyPr/>
          <a:lstStyle>
            <a:lvl1pPr marL="0" indent="0" algn="l" defTabSz="270000">
              <a:lnSpc>
                <a:spcPts val="4800"/>
              </a:lnSpc>
              <a:spcBef>
                <a:spcPts val="0"/>
              </a:spcBef>
              <a:spcAft>
                <a:spcPts val="0"/>
              </a:spcAft>
              <a:defRPr sz="4800" b="1" cap="none" spc="-150">
                <a:solidFill>
                  <a:srgbClr val="FFFFFF"/>
                </a:solidFill>
                <a:latin typeface="Arial"/>
              </a:defRPr>
            </a:lvl1pPr>
          </a:lstStyle>
          <a:p>
            <a:pPr marL="457200" lvl="0" indent="-457200" algn="l" defTabSz="270000" rtl="0" eaLnBrk="1" latinLnBrk="0" hangingPunct="1">
              <a:lnSpc>
                <a:spcPts val="3600"/>
              </a:lnSpc>
              <a:spcBef>
                <a:spcPts val="0"/>
              </a:spcBef>
              <a:spcAft>
                <a:spcPts val="600"/>
              </a:spcAft>
              <a:buClr>
                <a:schemeClr val="tx1">
                  <a:lumMod val="60000"/>
                  <a:lumOff val="40000"/>
                </a:schemeClr>
              </a:buClr>
              <a:buFont typeface="Wingdings" pitchFamily="2" charset="2"/>
              <a:buNone/>
            </a:pPr>
            <a:r>
              <a:rPr lang="en-US"/>
              <a:t>Click to edit Master text styles</a:t>
            </a:r>
          </a:p>
        </p:txBody>
      </p:sp>
    </p:spTree>
    <p:extLst>
      <p:ext uri="{BB962C8B-B14F-4D97-AF65-F5344CB8AC3E}">
        <p14:creationId xmlns:p14="http://schemas.microsoft.com/office/powerpoint/2010/main" val="392163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8514012" y="4819500"/>
            <a:ext cx="335134" cy="1512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pPr/>
              <a:t>‹#›</a:t>
            </a:fld>
            <a:endParaRPr lang="en-AU"/>
          </a:p>
        </p:txBody>
      </p:sp>
      <p:sp>
        <p:nvSpPr>
          <p:cNvPr id="4" name="Footer Placeholder 3"/>
          <p:cNvSpPr>
            <a:spLocks noGrp="1"/>
          </p:cNvSpPr>
          <p:nvPr>
            <p:ph type="ftr" sz="quarter" idx="3"/>
          </p:nvPr>
        </p:nvSpPr>
        <p:spPr>
          <a:xfrm>
            <a:off x="684000" y="4819500"/>
            <a:ext cx="3060000" cy="151200"/>
          </a:xfrm>
          <a:prstGeom prst="rect">
            <a:avLst/>
          </a:prstGeom>
        </p:spPr>
        <p:txBody>
          <a:bodyPr vert="horz" lIns="91440" tIns="45720" rIns="91440" bIns="45720" rtlCol="0" anchor="ctr"/>
          <a:lstStyle>
            <a:lvl1pPr algn="l">
              <a:defRPr sz="800">
                <a:solidFill>
                  <a:schemeClr val="tx1"/>
                </a:solidFill>
              </a:defRPr>
            </a:lvl1pPr>
          </a:lstStyle>
          <a:p>
            <a:r>
              <a:rPr lang="en-AU"/>
              <a:t>&lt;</a:t>
            </a:r>
            <a:r>
              <a:rPr lang="en-AU" err="1"/>
              <a:t>docid</a:t>
            </a:r>
            <a:r>
              <a:rPr lang="en-AU"/>
              <a:t>&gt;</a:t>
            </a:r>
          </a:p>
        </p:txBody>
      </p:sp>
      <p:sp>
        <p:nvSpPr>
          <p:cNvPr id="5" name="Title Placeholder 4"/>
          <p:cNvSpPr>
            <a:spLocks noGrp="1"/>
          </p:cNvSpPr>
          <p:nvPr>
            <p:ph type="title"/>
          </p:nvPr>
        </p:nvSpPr>
        <p:spPr>
          <a:xfrm>
            <a:off x="360000" y="378000"/>
            <a:ext cx="8406000" cy="540000"/>
          </a:xfrm>
          <a:prstGeom prst="rect">
            <a:avLst/>
          </a:prstGeom>
        </p:spPr>
        <p:txBody>
          <a:bodyPr vert="horz" wrap="none" lIns="0" tIns="0" rIns="0" bIns="0" rtlCol="0" anchor="ctr">
            <a:noAutofit/>
          </a:bodyPr>
          <a:lstStyle/>
          <a:p>
            <a:pPr lvl="0"/>
            <a:r>
              <a:rPr lang="en-US"/>
              <a:t>Click to edit Master title style</a:t>
            </a:r>
            <a:endParaRPr lang="en-AU"/>
          </a:p>
        </p:txBody>
      </p:sp>
      <p:sp>
        <p:nvSpPr>
          <p:cNvPr id="7" name="Text Placeholder 6"/>
          <p:cNvSpPr>
            <a:spLocks noGrp="1"/>
          </p:cNvSpPr>
          <p:nvPr>
            <p:ph type="body" idx="1"/>
          </p:nvPr>
        </p:nvSpPr>
        <p:spPr>
          <a:xfrm>
            <a:off x="360000" y="1379700"/>
            <a:ext cx="8406000" cy="3299400"/>
          </a:xfrm>
          <a:prstGeom prst="rect">
            <a:avLst/>
          </a:prstGeom>
        </p:spPr>
        <p:txBody>
          <a:bodyPr vert="horz" lIns="0" tIns="0" rIns="0" bIns="0" rtlCol="0">
            <a:normAutofit/>
          </a:bodyPr>
          <a:lstStyle/>
          <a:p>
            <a:pPr marL="0" lvl="0" indent="0" algn="l" defTabSz="270000" rtl="0" eaLnBrk="1" latinLnBrk="0" hangingPunct="1">
              <a:lnSpc>
                <a:spcPts val="3600"/>
              </a:lnSpc>
              <a:spcBef>
                <a:spcPts val="0"/>
              </a:spcBef>
              <a:spcAft>
                <a:spcPts val="600"/>
              </a:spcAft>
              <a:buClr>
                <a:schemeClr val="tx1">
                  <a:lumMod val="60000"/>
                  <a:lumOff val="40000"/>
                </a:schemeClr>
              </a:buClr>
            </a:pPr>
            <a:r>
              <a:rPr lang="en-US"/>
              <a:t>Click to edit Master text styles</a:t>
            </a:r>
          </a:p>
          <a:p>
            <a:pPr marL="0" lvl="1" indent="0" algn="l" defTabSz="270000" rtl="0" eaLnBrk="1" latinLnBrk="0" hangingPunct="1">
              <a:lnSpc>
                <a:spcPts val="3600"/>
              </a:lnSpc>
              <a:spcBef>
                <a:spcPts val="0"/>
              </a:spcBef>
              <a:spcAft>
                <a:spcPts val="600"/>
              </a:spcAft>
              <a:buClr>
                <a:schemeClr val="tx1">
                  <a:lumMod val="60000"/>
                  <a:lumOff val="40000"/>
                </a:schemeClr>
              </a:buClr>
            </a:pPr>
            <a:r>
              <a:rPr lang="en-US"/>
              <a:t>Second level</a:t>
            </a:r>
          </a:p>
          <a:p>
            <a:pPr marL="0" lvl="2" indent="0" algn="l" defTabSz="270000" rtl="0" eaLnBrk="1" latinLnBrk="0" hangingPunct="1">
              <a:lnSpc>
                <a:spcPts val="3600"/>
              </a:lnSpc>
              <a:spcBef>
                <a:spcPts val="0"/>
              </a:spcBef>
              <a:spcAft>
                <a:spcPts val="600"/>
              </a:spcAft>
              <a:buClr>
                <a:schemeClr val="tx1">
                  <a:lumMod val="60000"/>
                  <a:lumOff val="40000"/>
                </a:schemeClr>
              </a:buClr>
            </a:pPr>
            <a:r>
              <a:rPr lang="en-US"/>
              <a:t>Third level</a:t>
            </a:r>
          </a:p>
          <a:p>
            <a:pPr marL="0" lvl="3" indent="0" algn="l" defTabSz="270000" rtl="0" eaLnBrk="1" latinLnBrk="0" hangingPunct="1">
              <a:lnSpc>
                <a:spcPts val="3600"/>
              </a:lnSpc>
              <a:spcBef>
                <a:spcPts val="0"/>
              </a:spcBef>
              <a:spcAft>
                <a:spcPts val="600"/>
              </a:spcAft>
              <a:buClr>
                <a:schemeClr val="tx1">
                  <a:lumMod val="60000"/>
                  <a:lumOff val="40000"/>
                </a:schemeClr>
              </a:buClr>
            </a:pPr>
            <a:r>
              <a:rPr lang="en-US"/>
              <a:t>Fourth level</a:t>
            </a:r>
          </a:p>
          <a:p>
            <a:pPr marL="0" lvl="4" indent="0" algn="l" defTabSz="270000" rtl="0" eaLnBrk="1" latinLnBrk="0" hangingPunct="1">
              <a:lnSpc>
                <a:spcPts val="3600"/>
              </a:lnSpc>
              <a:spcBef>
                <a:spcPts val="0"/>
              </a:spcBef>
              <a:spcAft>
                <a:spcPts val="600"/>
              </a:spcAft>
              <a:buClr>
                <a:schemeClr val="tx1">
                  <a:lumMod val="60000"/>
                  <a:lumOff val="40000"/>
                </a:schemeClr>
              </a:buClr>
            </a:pPr>
            <a:r>
              <a:rPr lang="en-US"/>
              <a:t>Fifth level</a:t>
            </a:r>
            <a:endParaRPr lang="en-AU"/>
          </a:p>
        </p:txBody>
      </p:sp>
    </p:spTree>
    <p:extLst>
      <p:ext uri="{BB962C8B-B14F-4D97-AF65-F5344CB8AC3E}">
        <p14:creationId xmlns:p14="http://schemas.microsoft.com/office/powerpoint/2010/main" val="3861075876"/>
      </p:ext>
    </p:extLst>
  </p:cSld>
  <p:clrMap bg1="lt1" tx1="dk1" bg2="lt2" tx2="dk2" accent1="accent1" accent2="accent2" accent3="accent3" accent4="accent4" accent5="accent5" accent6="accent6" hlink="hlink" folHlink="folHlink"/>
  <p:sldLayoutIdLst>
    <p:sldLayoutId id="2147483827" r:id="rId1"/>
    <p:sldLayoutId id="2147483806" r:id="rId2"/>
    <p:sldLayoutId id="2147483820" r:id="rId3"/>
    <p:sldLayoutId id="2147483821" r:id="rId4"/>
    <p:sldLayoutId id="2147483809" r:id="rId5"/>
    <p:sldLayoutId id="2147483810" r:id="rId6"/>
    <p:sldLayoutId id="2147483811" r:id="rId7"/>
    <p:sldLayoutId id="2147483812" r:id="rId8"/>
    <p:sldLayoutId id="2147483822" r:id="rId9"/>
    <p:sldLayoutId id="2147483823" r:id="rId10"/>
    <p:sldLayoutId id="2147483824" r:id="rId11"/>
    <p:sldLayoutId id="2147483825" r:id="rId12"/>
    <p:sldLayoutId id="2147483826" r:id="rId13"/>
    <p:sldLayoutId id="2147483828" r:id="rId14"/>
  </p:sldLayoutIdLst>
  <p:hf hdr="0" ftr="0" dt="0"/>
  <p:txStyles>
    <p:titleStyle>
      <a:lvl1pPr marL="0" indent="0" algn="l" defTabSz="270000" rtl="0" eaLnBrk="1" latinLnBrk="0" hangingPunct="1">
        <a:lnSpc>
          <a:spcPts val="4800"/>
        </a:lnSpc>
        <a:spcBef>
          <a:spcPct val="0"/>
        </a:spcBef>
        <a:spcAft>
          <a:spcPts val="0"/>
        </a:spcAft>
        <a:buNone/>
        <a:defRPr lang="en-AU" sz="4400" b="1" kern="1200" cap="none" spc="-150" baseline="0" dirty="0">
          <a:solidFill>
            <a:schemeClr val="tx2"/>
          </a:solidFill>
          <a:latin typeface="Arial"/>
          <a:ea typeface="+mj-ea"/>
          <a:cs typeface="+mj-cs"/>
        </a:defRPr>
      </a:lvl1pPr>
    </p:titleStyle>
    <p:bodyStyle>
      <a:lvl1pPr marL="457200" indent="-457200" algn="l" defTabSz="270000" rtl="0" eaLnBrk="1" latinLnBrk="0" hangingPunct="1">
        <a:lnSpc>
          <a:spcPts val="3600"/>
        </a:lnSpc>
        <a:spcBef>
          <a:spcPts val="0"/>
        </a:spcBef>
        <a:spcAft>
          <a:spcPts val="600"/>
        </a:spcAft>
        <a:buClr>
          <a:schemeClr val="tx1">
            <a:lumMod val="60000"/>
            <a:lumOff val="40000"/>
          </a:schemeClr>
        </a:buClr>
        <a:buFont typeface="Wingdings" pitchFamily="2" charset="2"/>
        <a:buNone/>
        <a:defRPr lang="en-US" sz="2800" b="0" kern="1200" cap="none" spc="-100" baseline="0" dirty="0" smtClean="0">
          <a:solidFill>
            <a:srgbClr val="58595B"/>
          </a:solidFill>
          <a:latin typeface="Arial"/>
          <a:ea typeface="+mn-ea"/>
          <a:cs typeface="Arial" pitchFamily="34" charset="0"/>
        </a:defRPr>
      </a:lvl1pPr>
      <a:lvl2pPr marL="270000" indent="-270000" algn="l" defTabSz="270000" rtl="0" eaLnBrk="1" latinLnBrk="0" hangingPunct="1">
        <a:lnSpc>
          <a:spcPts val="3600"/>
        </a:lnSpc>
        <a:spcBef>
          <a:spcPts val="0"/>
        </a:spcBef>
        <a:spcAft>
          <a:spcPts val="600"/>
        </a:spcAft>
        <a:buClr>
          <a:srgbClr val="A7A9AC"/>
        </a:buClr>
        <a:buSzPct val="130000"/>
        <a:buFont typeface="Arial"/>
        <a:buChar char="▪"/>
        <a:defRPr lang="en-US" sz="2800" b="0" kern="1200" cap="none" spc="-100" baseline="0" dirty="0" smtClean="0">
          <a:solidFill>
            <a:srgbClr val="58595B"/>
          </a:solidFill>
          <a:latin typeface="Arial"/>
          <a:ea typeface="+mn-ea"/>
          <a:cs typeface="Arial" pitchFamily="34" charset="0"/>
        </a:defRPr>
      </a:lvl2pPr>
      <a:lvl3pPr marL="540000" indent="-270000" algn="l" defTabSz="270000" rtl="0" eaLnBrk="1" latinLnBrk="0" hangingPunct="1">
        <a:lnSpc>
          <a:spcPts val="3600"/>
        </a:lnSpc>
        <a:spcBef>
          <a:spcPts val="0"/>
        </a:spcBef>
        <a:spcAft>
          <a:spcPts val="600"/>
        </a:spcAft>
        <a:buClr>
          <a:srgbClr val="A7A9AC"/>
        </a:buClr>
        <a:buSzPct val="130000"/>
        <a:buFont typeface="Arial"/>
        <a:buChar char="▪"/>
        <a:defRPr lang="en-US" sz="2800" b="0" kern="1200" cap="none" spc="-100" baseline="0" dirty="0" smtClean="0">
          <a:solidFill>
            <a:srgbClr val="58595B"/>
          </a:solidFill>
          <a:latin typeface="Arial"/>
          <a:ea typeface="+mn-ea"/>
          <a:cs typeface="Arial" pitchFamily="34" charset="0"/>
        </a:defRPr>
      </a:lvl3pPr>
      <a:lvl4pPr marL="803275" indent="-266700" algn="l" defTabSz="270000" rtl="0" eaLnBrk="1" latinLnBrk="0" hangingPunct="1">
        <a:lnSpc>
          <a:spcPct val="100000"/>
        </a:lnSpc>
        <a:spcBef>
          <a:spcPts val="0"/>
        </a:spcBef>
        <a:spcAft>
          <a:spcPts val="600"/>
        </a:spcAft>
        <a:buClr>
          <a:srgbClr val="A7A9AC"/>
        </a:buClr>
        <a:buFont typeface="Wingdings" pitchFamily="2" charset="2"/>
        <a:buChar char="§"/>
        <a:defRPr lang="en-US" sz="2800" kern="1200" spc="-100" baseline="0" dirty="0" smtClean="0">
          <a:solidFill>
            <a:srgbClr val="58595B"/>
          </a:solidFill>
          <a:latin typeface="Arial" pitchFamily="34" charset="0"/>
          <a:ea typeface="+mn-ea"/>
          <a:cs typeface="Arial" pitchFamily="34" charset="0"/>
        </a:defRPr>
      </a:lvl4pPr>
      <a:lvl5pPr marL="1076325" indent="-269875" algn="l" defTabSz="270000" rtl="0" eaLnBrk="1" latinLnBrk="0" hangingPunct="1">
        <a:lnSpc>
          <a:spcPct val="100000"/>
        </a:lnSpc>
        <a:spcBef>
          <a:spcPts val="0"/>
        </a:spcBef>
        <a:spcAft>
          <a:spcPts val="600"/>
        </a:spcAft>
        <a:buClr>
          <a:srgbClr val="A7A9AC"/>
        </a:buClr>
        <a:buFont typeface="Wingdings" pitchFamily="2" charset="2"/>
        <a:buChar char="§"/>
        <a:defRPr lang="en-AU" sz="2800" kern="1200" spc="-100" baseline="0" dirty="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8ILIwAAYqAI"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jpeg"/><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0.png"/><Relationship Id="rId2" Type="http://schemas.microsoft.com/office/2014/relationships/chartEx" Target="../charts/chartEx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urtain, shower, furniture&#10;&#10;Description generated with very high confidence">
            <a:extLst>
              <a:ext uri="{FF2B5EF4-FFF2-40B4-BE49-F238E27FC236}">
                <a16:creationId xmlns:a16="http://schemas.microsoft.com/office/drawing/2014/main" id="{035D5BD6-A50B-41E2-A4C8-5F13846BA2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678958"/>
          </a:xfrm>
          <a:prstGeom prst="rect">
            <a:avLst/>
          </a:prstGeom>
        </p:spPr>
      </p:pic>
      <p:sp>
        <p:nvSpPr>
          <p:cNvPr id="12" name="Title 1">
            <a:extLst>
              <a:ext uri="{FF2B5EF4-FFF2-40B4-BE49-F238E27FC236}">
                <a16:creationId xmlns:a16="http://schemas.microsoft.com/office/drawing/2014/main" id="{33621DFB-06AD-4C0F-866F-0A5FD7785EA6}"/>
              </a:ext>
            </a:extLst>
          </p:cNvPr>
          <p:cNvSpPr txBox="1">
            <a:spLocks/>
          </p:cNvSpPr>
          <p:nvPr/>
        </p:nvSpPr>
        <p:spPr>
          <a:xfrm>
            <a:off x="501445" y="3824157"/>
            <a:ext cx="7698658" cy="453251"/>
          </a:xfrm>
          <a:prstGeom prst="rect">
            <a:avLst/>
          </a:prstGeom>
          <a:solidFill>
            <a:schemeClr val="accent2"/>
          </a:solidFill>
        </p:spPr>
        <p:txBody>
          <a:bodyPr vert="horz" wrap="none" lIns="108000" tIns="108000" rIns="108000" bIns="144000" rtlCol="0" anchor="ctr" anchorCtr="0">
            <a:noAutofit/>
          </a:bodyPr>
          <a:lstStyle>
            <a:lvl1pPr marL="0" indent="0" algn="l" defTabSz="180000" rtl="0" eaLnBrk="1" latinLnBrk="0" hangingPunct="1">
              <a:lnSpc>
                <a:spcPts val="3800"/>
              </a:lnSpc>
              <a:spcBef>
                <a:spcPct val="0"/>
              </a:spcBef>
              <a:spcAft>
                <a:spcPts val="0"/>
              </a:spcAft>
              <a:buNone/>
              <a:defRPr sz="4400" kern="1200" cap="all" spc="-300" baseline="0">
                <a:solidFill>
                  <a:schemeClr val="accent1"/>
                </a:solidFill>
                <a:latin typeface="Arial"/>
                <a:ea typeface="+mj-ea"/>
                <a:cs typeface="+mj-cs"/>
              </a:defRPr>
            </a:lvl1pPr>
          </a:lstStyle>
          <a:p>
            <a:pPr>
              <a:lnSpc>
                <a:spcPct val="100000"/>
              </a:lnSpc>
            </a:pPr>
            <a:r>
              <a:rPr lang="en-AU" sz="2400" b="1" cap="none" spc="-150" dirty="0">
                <a:solidFill>
                  <a:srgbClr val="FFFFFF"/>
                </a:solidFill>
              </a:rPr>
              <a:t>Rights of the Child to a Healthy &amp; Sustainable Environment</a:t>
            </a:r>
          </a:p>
        </p:txBody>
      </p:sp>
      <p:sp>
        <p:nvSpPr>
          <p:cNvPr id="13" name="Title 1">
            <a:extLst>
              <a:ext uri="{FF2B5EF4-FFF2-40B4-BE49-F238E27FC236}">
                <a16:creationId xmlns:a16="http://schemas.microsoft.com/office/drawing/2014/main" id="{DF0A7C13-710C-4BDB-9F36-939FC6E4923C}"/>
              </a:ext>
            </a:extLst>
          </p:cNvPr>
          <p:cNvSpPr txBox="1">
            <a:spLocks/>
          </p:cNvSpPr>
          <p:nvPr/>
        </p:nvSpPr>
        <p:spPr>
          <a:xfrm>
            <a:off x="501445" y="4341707"/>
            <a:ext cx="2864147" cy="643423"/>
          </a:xfrm>
          <a:prstGeom prst="rect">
            <a:avLst/>
          </a:prstGeom>
          <a:solidFill>
            <a:srgbClr val="F9AD81"/>
          </a:solidFill>
        </p:spPr>
        <p:txBody>
          <a:bodyPr vert="horz" wrap="square" lIns="180000" tIns="108000" rIns="180000" bIns="72000" rtlCol="0" anchor="ctr" anchorCtr="0">
            <a:spAutoFit/>
          </a:bodyPr>
          <a:lstStyle>
            <a:lvl1pPr marL="0" indent="0" algn="l" defTabSz="180000" rtl="0" eaLnBrk="1" latinLnBrk="0" hangingPunct="1">
              <a:lnSpc>
                <a:spcPts val="6000"/>
              </a:lnSpc>
              <a:spcBef>
                <a:spcPct val="0"/>
              </a:spcBef>
              <a:spcAft>
                <a:spcPts val="0"/>
              </a:spcAft>
              <a:buNone/>
              <a:defRPr sz="6500" kern="1200" cap="all" spc="-300" baseline="0">
                <a:solidFill>
                  <a:schemeClr val="bg1"/>
                </a:solidFill>
                <a:latin typeface="Arial" pitchFamily="34" charset="0"/>
                <a:ea typeface="+mj-ea"/>
                <a:cs typeface="Arial" pitchFamily="34" charset="0"/>
              </a:defRPr>
            </a:lvl1pPr>
          </a:lstStyle>
          <a:p>
            <a:pPr>
              <a:lnSpc>
                <a:spcPts val="1800"/>
              </a:lnSpc>
              <a:spcBef>
                <a:spcPts val="0"/>
              </a:spcBef>
            </a:pPr>
            <a:r>
              <a:rPr lang="en-AU" sz="1600" cap="none" spc="0" dirty="0">
                <a:solidFill>
                  <a:srgbClr val="FFFFFF"/>
                </a:solidFill>
                <a:latin typeface="Arial"/>
              </a:rPr>
              <a:t>UNICEF | KWM</a:t>
            </a:r>
          </a:p>
          <a:p>
            <a:pPr>
              <a:lnSpc>
                <a:spcPts val="1800"/>
              </a:lnSpc>
              <a:spcBef>
                <a:spcPts val="0"/>
              </a:spcBef>
            </a:pPr>
            <a:r>
              <a:rPr lang="en-AU" sz="1600" cap="none" spc="0" dirty="0">
                <a:solidFill>
                  <a:srgbClr val="FFFFFF"/>
                </a:solidFill>
                <a:latin typeface="Arial"/>
              </a:rPr>
              <a:t>22 October 2019</a:t>
            </a:r>
          </a:p>
        </p:txBody>
      </p:sp>
    </p:spTree>
    <p:extLst>
      <p:ext uri="{BB962C8B-B14F-4D97-AF65-F5344CB8AC3E}">
        <p14:creationId xmlns:p14="http://schemas.microsoft.com/office/powerpoint/2010/main" val="10860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3DBC6-EBE0-8348-97C7-B24C5DA45925}"/>
              </a:ext>
            </a:extLst>
          </p:cNvPr>
          <p:cNvSpPr>
            <a:spLocks noGrp="1"/>
          </p:cNvSpPr>
          <p:nvPr>
            <p:ph type="sldNum" sz="quarter" idx="10"/>
          </p:nvPr>
        </p:nvSpPr>
        <p:spPr/>
        <p:txBody>
          <a:bodyPr/>
          <a:lstStyle/>
          <a:p>
            <a:fld id="{9E9BC324-87D9-4F3A-AF80-305003183E1D}" type="slidenum">
              <a:rPr lang="en-AU" smtClean="0"/>
              <a:pPr/>
              <a:t>10</a:t>
            </a:fld>
            <a:endParaRPr lang="en-AU"/>
          </a:p>
        </p:txBody>
      </p:sp>
      <p:sp>
        <p:nvSpPr>
          <p:cNvPr id="3" name="Title 2">
            <a:extLst>
              <a:ext uri="{FF2B5EF4-FFF2-40B4-BE49-F238E27FC236}">
                <a16:creationId xmlns:a16="http://schemas.microsoft.com/office/drawing/2014/main" id="{CD458D10-5AD9-4745-BE47-510AB6299078}"/>
              </a:ext>
            </a:extLst>
          </p:cNvPr>
          <p:cNvSpPr>
            <a:spLocks noGrp="1"/>
          </p:cNvSpPr>
          <p:nvPr>
            <p:ph type="title"/>
          </p:nvPr>
        </p:nvSpPr>
        <p:spPr>
          <a:xfrm>
            <a:off x="275579" y="278175"/>
            <a:ext cx="8406000" cy="540000"/>
          </a:xfrm>
        </p:spPr>
        <p:txBody>
          <a:bodyPr>
            <a:noAutofit/>
          </a:bodyPr>
          <a:lstStyle/>
          <a:p>
            <a:r>
              <a:rPr lang="en-GB" sz="3600" dirty="0"/>
              <a:t>Impact on education – Indonesia example</a:t>
            </a:r>
          </a:p>
        </p:txBody>
      </p:sp>
      <p:grpSp>
        <p:nvGrpSpPr>
          <p:cNvPr id="8" name="Group 7">
            <a:extLst>
              <a:ext uri="{FF2B5EF4-FFF2-40B4-BE49-F238E27FC236}">
                <a16:creationId xmlns:a16="http://schemas.microsoft.com/office/drawing/2014/main" id="{BEE3AEEF-34C6-4643-9329-AF520BF15816}"/>
              </a:ext>
            </a:extLst>
          </p:cNvPr>
          <p:cNvGrpSpPr/>
          <p:nvPr/>
        </p:nvGrpSpPr>
        <p:grpSpPr>
          <a:xfrm>
            <a:off x="294854" y="899652"/>
            <a:ext cx="4667979" cy="3919849"/>
            <a:chOff x="1330036" y="698368"/>
            <a:chExt cx="6541511" cy="5846795"/>
          </a:xfrm>
        </p:grpSpPr>
        <p:pic>
          <p:nvPicPr>
            <p:cNvPr id="9" name="Picture 8">
              <a:extLst>
                <a:ext uri="{FF2B5EF4-FFF2-40B4-BE49-F238E27FC236}">
                  <a16:creationId xmlns:a16="http://schemas.microsoft.com/office/drawing/2014/main" id="{23CD97F7-4F6A-4FAD-AF56-E2225DBB6F80}"/>
                </a:ext>
              </a:extLst>
            </p:cNvPr>
            <p:cNvPicPr>
              <a:picLocks noChangeAspect="1"/>
            </p:cNvPicPr>
            <p:nvPr/>
          </p:nvPicPr>
          <p:blipFill>
            <a:blip r:embed="rId3"/>
            <a:stretch>
              <a:fillRect/>
            </a:stretch>
          </p:blipFill>
          <p:spPr>
            <a:xfrm>
              <a:off x="1330036" y="1488724"/>
              <a:ext cx="6290307" cy="5056439"/>
            </a:xfrm>
            <a:prstGeom prst="rect">
              <a:avLst/>
            </a:prstGeom>
          </p:spPr>
        </p:pic>
        <p:pic>
          <p:nvPicPr>
            <p:cNvPr id="10" name="Picture 2">
              <a:extLst>
                <a:ext uri="{FF2B5EF4-FFF2-40B4-BE49-F238E27FC236}">
                  <a16:creationId xmlns:a16="http://schemas.microsoft.com/office/drawing/2014/main" id="{866D36E7-DAD9-4A6B-90EB-2C250C99C2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30" b="85479"/>
            <a:stretch/>
          </p:blipFill>
          <p:spPr bwMode="auto">
            <a:xfrm>
              <a:off x="1773382" y="698368"/>
              <a:ext cx="6098165" cy="85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372346A6-5525-490C-8BE0-59631290AEAB}"/>
              </a:ext>
            </a:extLst>
          </p:cNvPr>
          <p:cNvSpPr/>
          <p:nvPr/>
        </p:nvSpPr>
        <p:spPr>
          <a:xfrm>
            <a:off x="5184119" y="2111298"/>
            <a:ext cx="3793626" cy="1569660"/>
          </a:xfrm>
          <a:prstGeom prst="rect">
            <a:avLst/>
          </a:prstGeom>
        </p:spPr>
        <p:txBody>
          <a:bodyPr wrap="square">
            <a:spAutoFit/>
          </a:bodyPr>
          <a:lstStyle/>
          <a:p>
            <a:pPr algn="ctr"/>
            <a:r>
              <a:rPr lang="en-US" altLang="en-US" sz="2800" dirty="0"/>
              <a:t>Over past 15 years </a:t>
            </a:r>
          </a:p>
          <a:p>
            <a:pPr algn="ctr"/>
            <a:r>
              <a:rPr lang="en-US" altLang="en-US" sz="4000" b="1" dirty="0">
                <a:solidFill>
                  <a:srgbClr val="FF0000"/>
                </a:solidFill>
              </a:rPr>
              <a:t>49,118</a:t>
            </a:r>
            <a:r>
              <a:rPr lang="en-US" altLang="en-US" sz="4000" dirty="0"/>
              <a:t> schools </a:t>
            </a:r>
            <a:r>
              <a:rPr lang="en-US" altLang="en-US" sz="2800" dirty="0"/>
              <a:t>affected by disasters</a:t>
            </a:r>
          </a:p>
        </p:txBody>
      </p:sp>
      <p:sp>
        <p:nvSpPr>
          <p:cNvPr id="13" name="Rectangle 12">
            <a:extLst>
              <a:ext uri="{FF2B5EF4-FFF2-40B4-BE49-F238E27FC236}">
                <a16:creationId xmlns:a16="http://schemas.microsoft.com/office/drawing/2014/main" id="{E8195CF5-4985-4497-BC56-69903E1C75E0}"/>
              </a:ext>
            </a:extLst>
          </p:cNvPr>
          <p:cNvSpPr/>
          <p:nvPr/>
        </p:nvSpPr>
        <p:spPr>
          <a:xfrm>
            <a:off x="611224" y="3551569"/>
            <a:ext cx="4096802" cy="364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7228CD7-E32E-47F7-A240-7D8949C8EE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spTree>
    <p:extLst>
      <p:ext uri="{BB962C8B-B14F-4D97-AF65-F5344CB8AC3E}">
        <p14:creationId xmlns:p14="http://schemas.microsoft.com/office/powerpoint/2010/main" val="260743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67426E-6271-AA40-BD5F-93A083D4D76F}"/>
              </a:ext>
            </a:extLst>
          </p:cNvPr>
          <p:cNvSpPr>
            <a:spLocks noGrp="1"/>
          </p:cNvSpPr>
          <p:nvPr>
            <p:ph type="sldNum" sz="quarter" idx="10"/>
          </p:nvPr>
        </p:nvSpPr>
        <p:spPr/>
        <p:txBody>
          <a:bodyPr/>
          <a:lstStyle/>
          <a:p>
            <a:fld id="{9E9BC324-87D9-4F3A-AF80-305003183E1D}" type="slidenum">
              <a:rPr lang="en-AU" smtClean="0"/>
              <a:pPr/>
              <a:t>11</a:t>
            </a:fld>
            <a:endParaRPr lang="en-AU"/>
          </a:p>
        </p:txBody>
      </p:sp>
      <p:sp>
        <p:nvSpPr>
          <p:cNvPr id="3" name="Title 2">
            <a:extLst>
              <a:ext uri="{FF2B5EF4-FFF2-40B4-BE49-F238E27FC236}">
                <a16:creationId xmlns:a16="http://schemas.microsoft.com/office/drawing/2014/main" id="{2DBA957F-72E4-D14D-B3E2-D7B4947F4ADA}"/>
              </a:ext>
            </a:extLst>
          </p:cNvPr>
          <p:cNvSpPr>
            <a:spLocks noGrp="1"/>
          </p:cNvSpPr>
          <p:nvPr>
            <p:ph type="title"/>
          </p:nvPr>
        </p:nvSpPr>
        <p:spPr/>
        <p:txBody>
          <a:bodyPr/>
          <a:lstStyle/>
          <a:p>
            <a:r>
              <a:rPr lang="en-GB" sz="3600"/>
              <a:t>UNICEF’s Focus Areas</a:t>
            </a:r>
          </a:p>
        </p:txBody>
      </p:sp>
      <p:sp>
        <p:nvSpPr>
          <p:cNvPr id="4" name="Content Placeholder 2">
            <a:extLst>
              <a:ext uri="{FF2B5EF4-FFF2-40B4-BE49-F238E27FC236}">
                <a16:creationId xmlns:a16="http://schemas.microsoft.com/office/drawing/2014/main" id="{8363DA35-C250-3B4D-BE4B-AF2AB7C8869F}"/>
              </a:ext>
            </a:extLst>
          </p:cNvPr>
          <p:cNvSpPr txBox="1">
            <a:spLocks/>
          </p:cNvSpPr>
          <p:nvPr/>
        </p:nvSpPr>
        <p:spPr>
          <a:xfrm>
            <a:off x="1231792" y="1878918"/>
            <a:ext cx="2278624" cy="82188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ts val="1420"/>
              </a:lnSpc>
              <a:spcAft>
                <a:spcPts val="0"/>
              </a:spcAft>
              <a:buNone/>
            </a:pPr>
            <a:r>
              <a:rPr lang="en-US" sz="1600" b="1">
                <a:solidFill>
                  <a:srgbClr val="00B0F0"/>
                </a:solidFill>
                <a:latin typeface="Arial"/>
              </a:rPr>
              <a:t>MAKE CHILDREN THE FOCUS OF ENVIRONMENTAL STRATEGIES</a:t>
            </a:r>
          </a:p>
          <a:p>
            <a:pPr lvl="2">
              <a:lnSpc>
                <a:spcPct val="100000"/>
              </a:lnSpc>
              <a:spcBef>
                <a:spcPts val="400"/>
              </a:spcBef>
              <a:spcAft>
                <a:spcPts val="400"/>
              </a:spcAft>
              <a:buNone/>
            </a:pPr>
            <a:endParaRPr lang="en-US" sz="1200">
              <a:solidFill>
                <a:srgbClr val="696969"/>
              </a:solidFill>
              <a:latin typeface="Arial"/>
            </a:endParaRPr>
          </a:p>
        </p:txBody>
      </p:sp>
      <p:sp>
        <p:nvSpPr>
          <p:cNvPr id="5" name="Content Placeholder 33">
            <a:extLst>
              <a:ext uri="{FF2B5EF4-FFF2-40B4-BE49-F238E27FC236}">
                <a16:creationId xmlns:a16="http://schemas.microsoft.com/office/drawing/2014/main" id="{EA537F12-9367-C34D-8C62-D62359F48240}"/>
              </a:ext>
            </a:extLst>
          </p:cNvPr>
          <p:cNvSpPr txBox="1">
            <a:spLocks/>
          </p:cNvSpPr>
          <p:nvPr/>
        </p:nvSpPr>
        <p:spPr>
          <a:xfrm>
            <a:off x="3510416" y="3081028"/>
            <a:ext cx="2139340" cy="173847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ts val="1520"/>
              </a:lnSpc>
            </a:pPr>
            <a:r>
              <a:rPr lang="en-US" sz="1600" b="1">
                <a:solidFill>
                  <a:schemeClr val="tx1">
                    <a:lumMod val="65000"/>
                    <a:lumOff val="35000"/>
                  </a:schemeClr>
                </a:solidFill>
                <a:latin typeface="Arial"/>
              </a:rPr>
              <a:t>EMPOWER CHILDREN TO BE AGENTS OF CHANGE</a:t>
            </a:r>
          </a:p>
        </p:txBody>
      </p:sp>
      <p:sp>
        <p:nvSpPr>
          <p:cNvPr id="6" name="Content Placeholder 33">
            <a:extLst>
              <a:ext uri="{FF2B5EF4-FFF2-40B4-BE49-F238E27FC236}">
                <a16:creationId xmlns:a16="http://schemas.microsoft.com/office/drawing/2014/main" id="{5713AA59-7F01-824E-8868-5C4DFCCE1E07}"/>
              </a:ext>
            </a:extLst>
          </p:cNvPr>
          <p:cNvSpPr txBox="1">
            <a:spLocks/>
          </p:cNvSpPr>
          <p:nvPr/>
        </p:nvSpPr>
        <p:spPr>
          <a:xfrm>
            <a:off x="5913535" y="2289862"/>
            <a:ext cx="2336697" cy="274673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100000"/>
              </a:lnSpc>
              <a:spcAft>
                <a:spcPts val="0"/>
              </a:spcAft>
            </a:pPr>
            <a:r>
              <a:rPr lang="en-US" sz="1600" b="1">
                <a:solidFill>
                  <a:srgbClr val="00B0F0"/>
                </a:solidFill>
                <a:latin typeface="Arial"/>
              </a:rPr>
              <a:t>PROTECT CHILDREN FROM IMPACTS</a:t>
            </a:r>
          </a:p>
        </p:txBody>
      </p:sp>
      <p:sp>
        <p:nvSpPr>
          <p:cNvPr id="7" name="Content Placeholder 4">
            <a:extLst>
              <a:ext uri="{FF2B5EF4-FFF2-40B4-BE49-F238E27FC236}">
                <a16:creationId xmlns:a16="http://schemas.microsoft.com/office/drawing/2014/main" id="{7028BA6F-FCDA-BA4A-BF29-4735EF5D9137}"/>
              </a:ext>
            </a:extLst>
          </p:cNvPr>
          <p:cNvSpPr txBox="1">
            <a:spLocks/>
          </p:cNvSpPr>
          <p:nvPr/>
        </p:nvSpPr>
        <p:spPr>
          <a:xfrm>
            <a:off x="5453630" y="1298222"/>
            <a:ext cx="2336697" cy="159796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100000"/>
              </a:lnSpc>
              <a:spcAft>
                <a:spcPts val="0"/>
              </a:spcAft>
              <a:buNone/>
            </a:pPr>
            <a:r>
              <a:rPr lang="en-US" sz="1600" b="1">
                <a:solidFill>
                  <a:schemeClr val="tx1">
                    <a:lumMod val="65000"/>
                    <a:lumOff val="35000"/>
                  </a:schemeClr>
                </a:solidFill>
                <a:latin typeface="Arial"/>
              </a:rPr>
              <a:t>REDUCE EMISSIONS AND POLLUTION</a:t>
            </a:r>
          </a:p>
          <a:p>
            <a:pPr marL="171450" lvl="2" indent="-171450">
              <a:lnSpc>
                <a:spcPct val="100000"/>
              </a:lnSpc>
              <a:spcBef>
                <a:spcPts val="400"/>
              </a:spcBef>
              <a:spcAft>
                <a:spcPts val="400"/>
              </a:spcAft>
              <a:buFont typeface="Wingdings" charset="2"/>
              <a:buChar char="§"/>
            </a:pPr>
            <a:endParaRPr lang="en-US" sz="1200">
              <a:solidFill>
                <a:srgbClr val="696969"/>
              </a:solidFill>
              <a:latin typeface="Arial"/>
            </a:endParaRPr>
          </a:p>
        </p:txBody>
      </p:sp>
      <p:pic>
        <p:nvPicPr>
          <p:cNvPr id="8" name="Picture 7">
            <a:extLst>
              <a:ext uri="{FF2B5EF4-FFF2-40B4-BE49-F238E27FC236}">
                <a16:creationId xmlns:a16="http://schemas.microsoft.com/office/drawing/2014/main" id="{A58C020A-1FB5-2A40-991D-3BADCD2EE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00000">
            <a:off x="3932857" y="1428402"/>
            <a:ext cx="1294456" cy="1337605"/>
          </a:xfrm>
          <a:prstGeom prst="rect">
            <a:avLst/>
          </a:prstGeom>
        </p:spPr>
      </p:pic>
      <p:pic>
        <p:nvPicPr>
          <p:cNvPr id="10" name="Picture 9">
            <a:extLst>
              <a:ext uri="{FF2B5EF4-FFF2-40B4-BE49-F238E27FC236}">
                <a16:creationId xmlns:a16="http://schemas.microsoft.com/office/drawing/2014/main" id="{506DF7F7-49F8-452B-B9C0-0389322AC5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spTree>
    <p:extLst>
      <p:ext uri="{BB962C8B-B14F-4D97-AF65-F5344CB8AC3E}">
        <p14:creationId xmlns:p14="http://schemas.microsoft.com/office/powerpoint/2010/main" val="121724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B5165C-7EB2-4DDA-A641-A09B07AE0A1C}"/>
              </a:ext>
            </a:extLst>
          </p:cNvPr>
          <p:cNvSpPr>
            <a:spLocks noGrp="1"/>
          </p:cNvSpPr>
          <p:nvPr>
            <p:ph type="sldNum" sz="quarter" idx="10"/>
          </p:nvPr>
        </p:nvSpPr>
        <p:spPr/>
        <p:txBody>
          <a:bodyPr/>
          <a:lstStyle/>
          <a:p>
            <a:fld id="{9E9BC324-87D9-4F3A-AF80-305003183E1D}" type="slidenum">
              <a:rPr lang="en-AU" smtClean="0"/>
              <a:pPr/>
              <a:t>12</a:t>
            </a:fld>
            <a:endParaRPr lang="en-AU"/>
          </a:p>
        </p:txBody>
      </p:sp>
      <p:graphicFrame>
        <p:nvGraphicFramePr>
          <p:cNvPr id="5" name="Table 4">
            <a:extLst>
              <a:ext uri="{FF2B5EF4-FFF2-40B4-BE49-F238E27FC236}">
                <a16:creationId xmlns:a16="http://schemas.microsoft.com/office/drawing/2014/main" id="{875B1D13-892B-4CE1-857E-85AC796E3498}"/>
              </a:ext>
            </a:extLst>
          </p:cNvPr>
          <p:cNvGraphicFramePr>
            <a:graphicFrameLocks noGrp="1"/>
          </p:cNvGraphicFramePr>
          <p:nvPr>
            <p:extLst>
              <p:ext uri="{D42A27DB-BD31-4B8C-83A1-F6EECF244321}">
                <p14:modId xmlns:p14="http://schemas.microsoft.com/office/powerpoint/2010/main" val="67899830"/>
              </p:ext>
            </p:extLst>
          </p:nvPr>
        </p:nvGraphicFramePr>
        <p:xfrm>
          <a:off x="218129" y="994671"/>
          <a:ext cx="8799889" cy="4061520"/>
        </p:xfrm>
        <a:graphic>
          <a:graphicData uri="http://schemas.openxmlformats.org/drawingml/2006/table">
            <a:tbl>
              <a:tblPr firstRow="1" bandRow="1">
                <a:tableStyleId>{10A1B5D5-9B99-4C35-A422-299274C87663}</a:tableStyleId>
              </a:tblPr>
              <a:tblGrid>
                <a:gridCol w="2407514">
                  <a:extLst>
                    <a:ext uri="{9D8B030D-6E8A-4147-A177-3AD203B41FA5}">
                      <a16:colId xmlns:a16="http://schemas.microsoft.com/office/drawing/2014/main" val="4010174730"/>
                    </a:ext>
                  </a:extLst>
                </a:gridCol>
                <a:gridCol w="6392375">
                  <a:extLst>
                    <a:ext uri="{9D8B030D-6E8A-4147-A177-3AD203B41FA5}">
                      <a16:colId xmlns:a16="http://schemas.microsoft.com/office/drawing/2014/main" val="1559216431"/>
                    </a:ext>
                  </a:extLst>
                </a:gridCol>
              </a:tblGrid>
              <a:tr h="307843">
                <a:tc>
                  <a:txBody>
                    <a:bodyPr/>
                    <a:lstStyle/>
                    <a:p>
                      <a:pPr marL="0" marR="0" indent="0" algn="l" rtl="0" eaLnBrk="1" fontAlgn="auto" latinLnBrk="0" hangingPunct="1">
                        <a:spcBef>
                          <a:spcPts val="0"/>
                        </a:spcBef>
                        <a:spcAft>
                          <a:spcPts val="0"/>
                        </a:spcAft>
                      </a:pPr>
                      <a:r>
                        <a:rPr lang="en-US" sz="1200" kern="1200">
                          <a:effectLst/>
                        </a:rPr>
                        <a:t>Output</a:t>
                      </a:r>
                      <a:endParaRPr lang="en-US" sz="1200">
                        <a:effectLst/>
                      </a:endParaRPr>
                    </a:p>
                  </a:txBody>
                  <a:tcPr marL="0" marR="0" marT="0" marB="0" anchor="ctr"/>
                </a:tc>
                <a:tc>
                  <a:txBody>
                    <a:bodyPr/>
                    <a:lstStyle/>
                    <a:p>
                      <a:pPr marL="0" marR="0" indent="0" algn="l" rtl="0" eaLnBrk="1" fontAlgn="auto" latinLnBrk="0" hangingPunct="1">
                        <a:spcBef>
                          <a:spcPts val="0"/>
                        </a:spcBef>
                        <a:spcAft>
                          <a:spcPts val="0"/>
                        </a:spcAft>
                      </a:pPr>
                      <a:r>
                        <a:rPr lang="en-US" sz="1200" kern="1200">
                          <a:effectLst/>
                        </a:rPr>
                        <a:t>Output Indicators</a:t>
                      </a:r>
                      <a:endParaRPr lang="en-US" sz="1200">
                        <a:effectLst/>
                      </a:endParaRPr>
                    </a:p>
                  </a:txBody>
                  <a:tcPr marL="0" marR="0" marT="0" marB="0" anchor="ctr"/>
                </a:tc>
                <a:extLst>
                  <a:ext uri="{0D108BD9-81ED-4DB2-BD59-A6C34878D82A}">
                    <a16:rowId xmlns:a16="http://schemas.microsoft.com/office/drawing/2014/main" val="808906662"/>
                  </a:ext>
                </a:extLst>
              </a:tr>
              <a:tr h="315736">
                <a:tc gridSpan="2">
                  <a:txBody>
                    <a:bodyPr/>
                    <a:lstStyle/>
                    <a:p>
                      <a:pPr marL="0" marR="0" indent="0" algn="l" rtl="0" eaLnBrk="1" fontAlgn="auto" latinLnBrk="0" hangingPunct="1">
                        <a:spcBef>
                          <a:spcPts val="0"/>
                        </a:spcBef>
                        <a:spcAft>
                          <a:spcPts val="0"/>
                        </a:spcAft>
                      </a:pPr>
                      <a:r>
                        <a:rPr lang="en-US" sz="1050" b="1" kern="1200">
                          <a:effectLst/>
                        </a:rPr>
                        <a:t>Outcome 1: Climate resilience of children, especially, most vulnerable children is enhanced through child-sensitive climate resilient solutions packages</a:t>
                      </a:r>
                      <a:endParaRPr lang="en-US" sz="1050" b="1">
                        <a:effectLst/>
                      </a:endParaRPr>
                    </a:p>
                  </a:txBody>
                  <a:tcPr marL="0" marR="0" marT="0" marB="0" anchor="ctr"/>
                </a:tc>
                <a:tc hMerge="1">
                  <a:txBody>
                    <a:bodyPr/>
                    <a:lstStyle/>
                    <a:p>
                      <a:endParaRPr lang="en-US"/>
                    </a:p>
                  </a:txBody>
                  <a:tcPr/>
                </a:tc>
                <a:extLst>
                  <a:ext uri="{0D108BD9-81ED-4DB2-BD59-A6C34878D82A}">
                    <a16:rowId xmlns:a16="http://schemas.microsoft.com/office/drawing/2014/main" val="378742287"/>
                  </a:ext>
                </a:extLst>
              </a:tr>
              <a:tr h="678833">
                <a:tc>
                  <a:txBody>
                    <a:bodyPr/>
                    <a:lstStyle/>
                    <a:p>
                      <a:pPr marL="0" algn="l" rtl="0" eaLnBrk="1" latinLnBrk="0" hangingPunct="1">
                        <a:spcBef>
                          <a:spcPts val="0"/>
                        </a:spcBef>
                        <a:spcAft>
                          <a:spcPts val="0"/>
                        </a:spcAft>
                      </a:pPr>
                      <a:r>
                        <a:rPr lang="en-US" sz="1100" kern="1200">
                          <a:effectLst/>
                        </a:rPr>
                        <a:t>1.1. Climate resilient WASH</a:t>
                      </a:r>
                      <a:endParaRPr lang="en-US" sz="1100">
                        <a:effectLst/>
                      </a:endParaRPr>
                    </a:p>
                  </a:txBody>
                  <a:tcPr marL="0" marR="0" marT="0" marB="0" anchor="ctr"/>
                </a:tc>
                <a:tc>
                  <a:txBody>
                    <a:bodyPr/>
                    <a:lstStyle/>
                    <a:p>
                      <a:pPr marL="0" indent="0" algn="l" rtl="0" eaLnBrk="1" latinLnBrk="0" hangingPunct="1">
                        <a:spcBef>
                          <a:spcPts val="0"/>
                        </a:spcBef>
                        <a:spcAft>
                          <a:spcPts val="0"/>
                        </a:spcAft>
                        <a:buNone/>
                      </a:pPr>
                      <a:r>
                        <a:rPr lang="en-US" sz="1100" kern="1200">
                          <a:effectLst/>
                        </a:rPr>
                        <a:t># of countries with climate risk management plans for WASH </a:t>
                      </a:r>
                      <a:endParaRPr lang="en-US" sz="1100">
                        <a:effectLst/>
                      </a:endParaRPr>
                    </a:p>
                    <a:p>
                      <a:pPr marL="173355" indent="-173355" algn="l" rtl="0" eaLnBrk="1" latinLnBrk="0" hangingPunct="1">
                        <a:spcBef>
                          <a:spcPts val="0"/>
                        </a:spcBef>
                        <a:spcAft>
                          <a:spcPts val="0"/>
                        </a:spcAft>
                      </a:pPr>
                      <a:r>
                        <a:rPr lang="en-US" sz="1100" kern="1200">
                          <a:effectLst/>
                        </a:rPr>
                        <a:t># of communities with climate resilient water supply systems in # of countries</a:t>
                      </a:r>
                      <a:endParaRPr lang="en-US" sz="1100">
                        <a:effectLst/>
                      </a:endParaRPr>
                    </a:p>
                    <a:p>
                      <a:pPr marL="173355" indent="-173355" algn="l" rtl="0" eaLnBrk="1" latinLnBrk="0" hangingPunct="1">
                        <a:spcBef>
                          <a:spcPts val="0"/>
                        </a:spcBef>
                        <a:spcAft>
                          <a:spcPts val="0"/>
                        </a:spcAft>
                      </a:pPr>
                      <a:r>
                        <a:rPr lang="en-US" sz="1100" kern="1200">
                          <a:effectLst/>
                        </a:rPr>
                        <a:t># of children with improved drinking water services in # of drought-prone areas in # of countries</a:t>
                      </a:r>
                      <a:endParaRPr lang="en-US" sz="1100">
                        <a:effectLst/>
                      </a:endParaRPr>
                    </a:p>
                  </a:txBody>
                  <a:tcPr marL="0" marR="0" marT="0" marB="0" anchor="ctr"/>
                </a:tc>
                <a:extLst>
                  <a:ext uri="{0D108BD9-81ED-4DB2-BD59-A6C34878D82A}">
                    <a16:rowId xmlns:a16="http://schemas.microsoft.com/office/drawing/2014/main" val="395090555"/>
                  </a:ext>
                </a:extLst>
              </a:tr>
              <a:tr h="915638">
                <a:tc>
                  <a:txBody>
                    <a:bodyPr/>
                    <a:lstStyle/>
                    <a:p>
                      <a:pPr marL="0" algn="l" rtl="0" eaLnBrk="1" latinLnBrk="0" hangingPunct="1">
                        <a:spcBef>
                          <a:spcPts val="0"/>
                        </a:spcBef>
                        <a:spcAft>
                          <a:spcPts val="0"/>
                        </a:spcAft>
                      </a:pPr>
                      <a:r>
                        <a:rPr lang="en-US" sz="1100" kern="1200">
                          <a:effectLst/>
                        </a:rPr>
                        <a:t>1.2. Climate resilient Health</a:t>
                      </a:r>
                      <a:endParaRPr lang="en-US" sz="1100">
                        <a:effectLst/>
                      </a:endParaRPr>
                    </a:p>
                  </a:txBody>
                  <a:tcPr marL="0" marR="0" marT="0" marB="0" anchor="ctr"/>
                </a:tc>
                <a:tc>
                  <a:txBody>
                    <a:bodyPr/>
                    <a:lstStyle/>
                    <a:p>
                      <a:pPr marL="0" indent="0" algn="l" rtl="0" eaLnBrk="1" latinLnBrk="0" hangingPunct="1">
                        <a:spcBef>
                          <a:spcPts val="0"/>
                        </a:spcBef>
                        <a:spcAft>
                          <a:spcPts val="0"/>
                        </a:spcAft>
                        <a:buClrTx/>
                        <a:buSzPts val="1400"/>
                        <a:buNone/>
                      </a:pPr>
                      <a:r>
                        <a:rPr lang="en-US" sz="1100" kern="1200">
                          <a:effectLst/>
                        </a:rPr>
                        <a:t># of countries with climate vulnerability assessments for child health</a:t>
                      </a:r>
                      <a:endParaRPr lang="en-US" sz="1100">
                        <a:effectLst/>
                      </a:endParaRPr>
                    </a:p>
                    <a:p>
                      <a:pPr marL="173355" indent="-173355" algn="l" rtl="0" eaLnBrk="1" latinLnBrk="0" hangingPunct="1">
                        <a:spcBef>
                          <a:spcPts val="0"/>
                        </a:spcBef>
                        <a:spcAft>
                          <a:spcPts val="0"/>
                        </a:spcAft>
                      </a:pPr>
                      <a:r>
                        <a:rPr lang="en-US" sz="1100" kern="1200">
                          <a:effectLst/>
                        </a:rPr>
                        <a:t># of countries tracking children’s environmental health</a:t>
                      </a:r>
                      <a:endParaRPr lang="en-US" sz="1100">
                        <a:effectLst/>
                      </a:endParaRPr>
                    </a:p>
                    <a:p>
                      <a:pPr marL="173355" indent="-173355" algn="l" rtl="0" eaLnBrk="1" latinLnBrk="0" hangingPunct="1">
                        <a:spcBef>
                          <a:spcPts val="0"/>
                        </a:spcBef>
                        <a:spcAft>
                          <a:spcPts val="0"/>
                        </a:spcAft>
                      </a:pPr>
                      <a:r>
                        <a:rPr lang="en-US" sz="1100" kern="1200">
                          <a:effectLst/>
                        </a:rPr>
                        <a:t># of local health centers with climate risk assessments and measures</a:t>
                      </a:r>
                      <a:endParaRPr lang="en-US" sz="1100">
                        <a:effectLst/>
                      </a:endParaRPr>
                    </a:p>
                    <a:p>
                      <a:pPr marL="173355" indent="-173355" algn="l" rtl="0" eaLnBrk="1" latinLnBrk="0" hangingPunct="1">
                        <a:spcBef>
                          <a:spcPts val="0"/>
                        </a:spcBef>
                        <a:spcAft>
                          <a:spcPts val="0"/>
                        </a:spcAft>
                      </a:pPr>
                      <a:r>
                        <a:rPr lang="en-US" sz="1100" kern="1200">
                          <a:effectLst/>
                        </a:rPr>
                        <a:t># of children benefiting from enhanced vector control measures in # climate hotspots for vector-borne diseases</a:t>
                      </a:r>
                      <a:endParaRPr lang="en-US" sz="1100">
                        <a:effectLst/>
                      </a:endParaRPr>
                    </a:p>
                  </a:txBody>
                  <a:tcPr marL="0" marR="0" marT="0" marB="0" anchor="ctr"/>
                </a:tc>
                <a:extLst>
                  <a:ext uri="{0D108BD9-81ED-4DB2-BD59-A6C34878D82A}">
                    <a16:rowId xmlns:a16="http://schemas.microsoft.com/office/drawing/2014/main" val="1764734383"/>
                  </a:ext>
                </a:extLst>
              </a:tr>
              <a:tr h="915638">
                <a:tc>
                  <a:txBody>
                    <a:bodyPr/>
                    <a:lstStyle/>
                    <a:p>
                      <a:pPr marL="0" marR="0" indent="0" algn="l" rtl="0" eaLnBrk="1" fontAlgn="auto" latinLnBrk="0" hangingPunct="1">
                        <a:spcBef>
                          <a:spcPts val="0"/>
                        </a:spcBef>
                        <a:spcAft>
                          <a:spcPts val="0"/>
                        </a:spcAft>
                      </a:pPr>
                      <a:r>
                        <a:rPr lang="en-US" sz="1100" kern="1200">
                          <a:effectLst/>
                        </a:rPr>
                        <a:t>1.3. Climate resilient Education</a:t>
                      </a:r>
                      <a:endParaRPr lang="en-US" sz="1100">
                        <a:effectLst/>
                      </a:endParaRPr>
                    </a:p>
                  </a:txBody>
                  <a:tcPr marL="0" marR="0" marT="0" marB="0" anchor="ctr"/>
                </a:tc>
                <a:tc>
                  <a:txBody>
                    <a:bodyPr/>
                    <a:lstStyle/>
                    <a:p>
                      <a:pPr marL="0" marR="0" indent="0" algn="l" rtl="0" eaLnBrk="1" fontAlgn="auto" latinLnBrk="0" hangingPunct="1">
                        <a:spcBef>
                          <a:spcPts val="0"/>
                        </a:spcBef>
                        <a:spcAft>
                          <a:spcPts val="0"/>
                        </a:spcAft>
                        <a:buClrTx/>
                        <a:buSzPts val="1400"/>
                        <a:buNone/>
                      </a:pPr>
                      <a:r>
                        <a:rPr lang="en-US" sz="1100" kern="1200">
                          <a:effectLst/>
                        </a:rPr>
                        <a:t># of countries with climate vulnerability assessment for education, integrating climate data into EMIS and education planning and budgeting</a:t>
                      </a:r>
                      <a:endParaRPr lang="en-US" sz="1100">
                        <a:effectLst/>
                      </a:endParaRPr>
                    </a:p>
                    <a:p>
                      <a:pPr marL="173355" marR="0" indent="-173355" algn="l" rtl="0" eaLnBrk="1" fontAlgn="auto" latinLnBrk="0" hangingPunct="1">
                        <a:spcBef>
                          <a:spcPts val="0"/>
                        </a:spcBef>
                        <a:spcAft>
                          <a:spcPts val="0"/>
                        </a:spcAft>
                      </a:pPr>
                      <a:r>
                        <a:rPr lang="en-US" sz="1100" kern="1200">
                          <a:effectLst/>
                        </a:rPr>
                        <a:t># of schools with climate adaptation and eco-school initiatives</a:t>
                      </a:r>
                      <a:endParaRPr lang="en-US" sz="1100">
                        <a:effectLst/>
                      </a:endParaRPr>
                    </a:p>
                    <a:p>
                      <a:pPr marL="173355" marR="0" indent="-173355" algn="l" rtl="0" eaLnBrk="1" fontAlgn="auto" latinLnBrk="0" hangingPunct="1">
                        <a:spcBef>
                          <a:spcPts val="0"/>
                        </a:spcBef>
                        <a:spcAft>
                          <a:spcPts val="0"/>
                        </a:spcAft>
                      </a:pPr>
                      <a:r>
                        <a:rPr lang="en-US" sz="1100" kern="1200">
                          <a:effectLst/>
                        </a:rPr>
                        <a:t># of children benefiting from alternative climate resilient learning modalities in # climate hotspot countries</a:t>
                      </a:r>
                      <a:endParaRPr lang="en-US" sz="1100">
                        <a:effectLst/>
                      </a:endParaRPr>
                    </a:p>
                  </a:txBody>
                  <a:tcPr marL="0" marR="0" marT="0" marB="0" anchor="ctr"/>
                </a:tc>
                <a:extLst>
                  <a:ext uri="{0D108BD9-81ED-4DB2-BD59-A6C34878D82A}">
                    <a16:rowId xmlns:a16="http://schemas.microsoft.com/office/drawing/2014/main" val="617518825"/>
                  </a:ext>
                </a:extLst>
              </a:tr>
              <a:tr h="410457">
                <a:tc>
                  <a:txBody>
                    <a:bodyPr/>
                    <a:lstStyle/>
                    <a:p>
                      <a:pPr marL="0" algn="l" rtl="0" eaLnBrk="1" latinLnBrk="0" hangingPunct="1">
                        <a:spcBef>
                          <a:spcPts val="0"/>
                        </a:spcBef>
                        <a:spcAft>
                          <a:spcPts val="0"/>
                        </a:spcAft>
                      </a:pPr>
                      <a:r>
                        <a:rPr lang="en-US" sz="1100" kern="1200">
                          <a:effectLst/>
                        </a:rPr>
                        <a:t>1.4. Climate resilient Nutrition</a:t>
                      </a:r>
                      <a:endParaRPr lang="en-US" sz="1100">
                        <a:effectLst/>
                      </a:endParaRPr>
                    </a:p>
                  </a:txBody>
                  <a:tcPr marL="0" marR="0" marT="0" marB="0" anchor="ctr"/>
                </a:tc>
                <a:tc>
                  <a:txBody>
                    <a:bodyPr/>
                    <a:lstStyle/>
                    <a:p>
                      <a:pPr marL="0" algn="l" rtl="0" eaLnBrk="1" latinLnBrk="0" hangingPunct="1">
                        <a:spcBef>
                          <a:spcPts val="0"/>
                        </a:spcBef>
                        <a:spcAft>
                          <a:spcPts val="0"/>
                        </a:spcAft>
                      </a:pPr>
                      <a:r>
                        <a:rPr lang="en-US" sz="1100" kern="1200">
                          <a:effectLst/>
                        </a:rPr>
                        <a:t># of countries with nutrition-sensitive climate mitigation and adaptation plans</a:t>
                      </a:r>
                      <a:endParaRPr lang="en-US" sz="1100">
                        <a:effectLst/>
                      </a:endParaRPr>
                    </a:p>
                    <a:p>
                      <a:pPr marL="0" algn="l" rtl="0" eaLnBrk="1" latinLnBrk="0" hangingPunct="1">
                        <a:spcBef>
                          <a:spcPts val="0"/>
                        </a:spcBef>
                        <a:spcAft>
                          <a:spcPts val="0"/>
                        </a:spcAft>
                      </a:pPr>
                      <a:r>
                        <a:rPr lang="en-US" sz="1100" kern="1200">
                          <a:effectLst/>
                        </a:rPr>
                        <a:t># of children receiving climate smart nutrition services</a:t>
                      </a:r>
                      <a:endParaRPr lang="en-US" sz="1100">
                        <a:effectLst/>
                      </a:endParaRPr>
                    </a:p>
                  </a:txBody>
                  <a:tcPr marL="0" marR="0" marT="0" marB="0" anchor="ctr"/>
                </a:tc>
                <a:extLst>
                  <a:ext uri="{0D108BD9-81ED-4DB2-BD59-A6C34878D82A}">
                    <a16:rowId xmlns:a16="http://schemas.microsoft.com/office/drawing/2014/main" val="2119073150"/>
                  </a:ext>
                </a:extLst>
              </a:tr>
              <a:tr h="513071">
                <a:tc>
                  <a:txBody>
                    <a:bodyPr/>
                    <a:lstStyle/>
                    <a:p>
                      <a:pPr marL="0" marR="0" indent="0" algn="l" rtl="0" eaLnBrk="1" fontAlgn="auto" latinLnBrk="0" hangingPunct="1">
                        <a:spcBef>
                          <a:spcPts val="0"/>
                        </a:spcBef>
                        <a:spcAft>
                          <a:spcPts val="0"/>
                        </a:spcAft>
                      </a:pPr>
                      <a:r>
                        <a:rPr lang="en-US" sz="1100" kern="1200">
                          <a:effectLst/>
                        </a:rPr>
                        <a:t>1.5. Adaptive Social Protection</a:t>
                      </a:r>
                      <a:endParaRPr lang="en-US" sz="1100">
                        <a:effectLst/>
                      </a:endParaRPr>
                    </a:p>
                  </a:txBody>
                  <a:tcPr marL="0" marR="0" marT="0" marB="0" anchor="ctr"/>
                </a:tc>
                <a:tc>
                  <a:txBody>
                    <a:bodyPr/>
                    <a:lstStyle/>
                    <a:p>
                      <a:pPr marL="0" algn="l" rtl="0" eaLnBrk="1" latinLnBrk="0" hangingPunct="1">
                        <a:spcBef>
                          <a:spcPts val="0"/>
                        </a:spcBef>
                        <a:spcAft>
                          <a:spcPts val="0"/>
                        </a:spcAft>
                      </a:pPr>
                      <a:r>
                        <a:rPr lang="en-US" sz="1100" kern="1200" dirty="0">
                          <a:effectLst/>
                        </a:rPr>
                        <a:t># of countries with adaptive social protection schemes, child poverty analysis</a:t>
                      </a:r>
                      <a:endParaRPr lang="en-US" sz="1100" dirty="0">
                        <a:effectLst/>
                      </a:endParaRPr>
                    </a:p>
                    <a:p>
                      <a:pPr marL="0" algn="l" rtl="0" eaLnBrk="1" latinLnBrk="0" hangingPunct="1">
                        <a:spcBef>
                          <a:spcPts val="0"/>
                        </a:spcBef>
                        <a:spcAft>
                          <a:spcPts val="0"/>
                        </a:spcAft>
                      </a:pPr>
                      <a:r>
                        <a:rPr lang="en-US" sz="1100" kern="1200" dirty="0">
                          <a:effectLst/>
                        </a:rPr>
                        <a:t># of children receiving social protection support that explicitly addresses climate adaptation needs</a:t>
                      </a:r>
                      <a:endParaRPr lang="en-US" sz="1100" dirty="0">
                        <a:effectLst/>
                      </a:endParaRPr>
                    </a:p>
                  </a:txBody>
                  <a:tcPr marL="0" marR="0" marT="0" marB="0" anchor="ctr"/>
                </a:tc>
                <a:extLst>
                  <a:ext uri="{0D108BD9-81ED-4DB2-BD59-A6C34878D82A}">
                    <a16:rowId xmlns:a16="http://schemas.microsoft.com/office/drawing/2014/main" val="2388674534"/>
                  </a:ext>
                </a:extLst>
              </a:tr>
            </a:tbl>
          </a:graphicData>
        </a:graphic>
      </p:graphicFrame>
      <p:sp>
        <p:nvSpPr>
          <p:cNvPr id="6" name="TextBox 5">
            <a:extLst>
              <a:ext uri="{FF2B5EF4-FFF2-40B4-BE49-F238E27FC236}">
                <a16:creationId xmlns:a16="http://schemas.microsoft.com/office/drawing/2014/main" id="{FADACE1C-A5ED-45CA-B1FA-A93DD2F54A11}"/>
              </a:ext>
            </a:extLst>
          </p:cNvPr>
          <p:cNvSpPr txBox="1"/>
          <p:nvPr/>
        </p:nvSpPr>
        <p:spPr>
          <a:xfrm>
            <a:off x="-150073" y="23344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itle 2">
            <a:extLst>
              <a:ext uri="{FF2B5EF4-FFF2-40B4-BE49-F238E27FC236}">
                <a16:creationId xmlns:a16="http://schemas.microsoft.com/office/drawing/2014/main" id="{CA4661B4-04F9-462B-98B2-2BE5FC5A9B49}"/>
              </a:ext>
            </a:extLst>
          </p:cNvPr>
          <p:cNvSpPr txBox="1">
            <a:spLocks/>
          </p:cNvSpPr>
          <p:nvPr/>
        </p:nvSpPr>
        <p:spPr>
          <a:xfrm>
            <a:off x="551954" y="242759"/>
            <a:ext cx="8406000" cy="540000"/>
          </a:xfrm>
          <a:prstGeom prst="rect">
            <a:avLst/>
          </a:prstGeom>
        </p:spPr>
        <p:txBody>
          <a:bodyPr vert="horz" wrap="none" lIns="0" tIns="0" rIns="0" bIns="0" rtlCol="0" anchor="ctr">
            <a:noAutofit/>
          </a:bodyPr>
          <a:lstStyle>
            <a:lvl1pPr marL="0" indent="0" algn="l" defTabSz="270000" rtl="0" eaLnBrk="1" latinLnBrk="0" hangingPunct="1">
              <a:lnSpc>
                <a:spcPts val="4800"/>
              </a:lnSpc>
              <a:spcBef>
                <a:spcPct val="0"/>
              </a:spcBef>
              <a:spcAft>
                <a:spcPts val="0"/>
              </a:spcAft>
              <a:buNone/>
              <a:defRPr lang="en-AU" sz="4400" b="1" kern="1200" cap="none" spc="-150" baseline="0" dirty="0">
                <a:solidFill>
                  <a:schemeClr val="tx2"/>
                </a:solidFill>
                <a:latin typeface="Arial"/>
                <a:ea typeface="+mj-ea"/>
                <a:cs typeface="+mj-cs"/>
              </a:defRPr>
            </a:lvl1pPr>
          </a:lstStyle>
          <a:p>
            <a:pPr algn="ctr">
              <a:lnSpc>
                <a:spcPct val="100000"/>
              </a:lnSpc>
            </a:pPr>
            <a:r>
              <a:rPr lang="en-GB" sz="2000" dirty="0"/>
              <a:t>Examples of a Results Framework of the UNICEF East Asia Regional </a:t>
            </a:r>
            <a:endParaRPr lang="en-US" sz="2000" dirty="0">
              <a:cs typeface="Arial"/>
            </a:endParaRPr>
          </a:p>
          <a:p>
            <a:pPr algn="ctr">
              <a:lnSpc>
                <a:spcPct val="100000"/>
              </a:lnSpc>
            </a:pPr>
            <a:r>
              <a:rPr lang="en-GB" sz="2000" dirty="0"/>
              <a:t>Climate Change Action Plan 2020-2023 (to be updated 2022)</a:t>
            </a:r>
            <a:endParaRPr lang="en-US" sz="2000" dirty="0">
              <a:cs typeface="Arial"/>
            </a:endParaRPr>
          </a:p>
        </p:txBody>
      </p:sp>
    </p:spTree>
    <p:extLst>
      <p:ext uri="{BB962C8B-B14F-4D97-AF65-F5344CB8AC3E}">
        <p14:creationId xmlns:p14="http://schemas.microsoft.com/office/powerpoint/2010/main" val="428394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AC787-10AD-45E8-BEFA-E8572E64E058}"/>
              </a:ext>
            </a:extLst>
          </p:cNvPr>
          <p:cNvSpPr>
            <a:spLocks noGrp="1"/>
          </p:cNvSpPr>
          <p:nvPr>
            <p:ph type="sldNum" sz="quarter" idx="10"/>
          </p:nvPr>
        </p:nvSpPr>
        <p:spPr/>
        <p:txBody>
          <a:bodyPr/>
          <a:lstStyle/>
          <a:p>
            <a:fld id="{9E9BC324-87D9-4F3A-AF80-305003183E1D}" type="slidenum">
              <a:rPr lang="en-AU" smtClean="0"/>
              <a:pPr/>
              <a:t>13</a:t>
            </a:fld>
            <a:endParaRPr lang="en-AU"/>
          </a:p>
        </p:txBody>
      </p:sp>
      <p:sp>
        <p:nvSpPr>
          <p:cNvPr id="7" name="Title 2">
            <a:extLst>
              <a:ext uri="{FF2B5EF4-FFF2-40B4-BE49-F238E27FC236}">
                <a16:creationId xmlns:a16="http://schemas.microsoft.com/office/drawing/2014/main" id="{12E85259-B114-43F1-8186-8464984A2056}"/>
              </a:ext>
            </a:extLst>
          </p:cNvPr>
          <p:cNvSpPr txBox="1">
            <a:spLocks/>
          </p:cNvSpPr>
          <p:nvPr/>
        </p:nvSpPr>
        <p:spPr>
          <a:xfrm>
            <a:off x="647931" y="242759"/>
            <a:ext cx="8406000" cy="540000"/>
          </a:xfrm>
          <a:prstGeom prst="rect">
            <a:avLst/>
          </a:prstGeom>
        </p:spPr>
        <p:txBody>
          <a:bodyPr vert="horz" wrap="none" lIns="0" tIns="0" rIns="0" bIns="0" rtlCol="0" anchor="ctr">
            <a:noAutofit/>
          </a:bodyPr>
          <a:lstStyle>
            <a:lvl1pPr marL="0" indent="0" algn="l" defTabSz="270000" rtl="0" eaLnBrk="1" latinLnBrk="0" hangingPunct="1">
              <a:lnSpc>
                <a:spcPts val="4800"/>
              </a:lnSpc>
              <a:spcBef>
                <a:spcPct val="0"/>
              </a:spcBef>
              <a:spcAft>
                <a:spcPts val="0"/>
              </a:spcAft>
              <a:buNone/>
              <a:defRPr lang="en-AU" sz="4400" b="1" kern="1200" cap="none" spc="-150" baseline="0" dirty="0">
                <a:solidFill>
                  <a:schemeClr val="tx2"/>
                </a:solidFill>
                <a:latin typeface="Arial"/>
                <a:ea typeface="+mj-ea"/>
                <a:cs typeface="+mj-cs"/>
              </a:defRPr>
            </a:lvl1pPr>
          </a:lstStyle>
          <a:p>
            <a:pPr algn="ctr">
              <a:lnSpc>
                <a:spcPct val="100000"/>
              </a:lnSpc>
            </a:pPr>
            <a:r>
              <a:rPr lang="en-GB" sz="2000"/>
              <a:t>Examples of a Results Framework of the UNICEF East Asia Regional </a:t>
            </a:r>
            <a:endParaRPr lang="en-US" sz="2000">
              <a:cs typeface="Arial"/>
            </a:endParaRPr>
          </a:p>
          <a:p>
            <a:pPr algn="ctr">
              <a:lnSpc>
                <a:spcPct val="100000"/>
              </a:lnSpc>
            </a:pPr>
            <a:r>
              <a:rPr lang="en-GB" sz="2000"/>
              <a:t>Climate Change Action Plan 2020-2023 (to be updated 2022)</a:t>
            </a:r>
            <a:endParaRPr lang="en-US" sz="2000">
              <a:cs typeface="Arial"/>
            </a:endParaRPr>
          </a:p>
        </p:txBody>
      </p:sp>
      <p:graphicFrame>
        <p:nvGraphicFramePr>
          <p:cNvPr id="14" name="Table 13">
            <a:extLst>
              <a:ext uri="{FF2B5EF4-FFF2-40B4-BE49-F238E27FC236}">
                <a16:creationId xmlns:a16="http://schemas.microsoft.com/office/drawing/2014/main" id="{803C498F-2966-4735-95B3-6324506210CE}"/>
              </a:ext>
            </a:extLst>
          </p:cNvPr>
          <p:cNvGraphicFramePr>
            <a:graphicFrameLocks noGrp="1"/>
          </p:cNvGraphicFramePr>
          <p:nvPr>
            <p:extLst>
              <p:ext uri="{D42A27DB-BD31-4B8C-83A1-F6EECF244321}">
                <p14:modId xmlns:p14="http://schemas.microsoft.com/office/powerpoint/2010/main" val="3506631572"/>
              </p:ext>
            </p:extLst>
          </p:nvPr>
        </p:nvGraphicFramePr>
        <p:xfrm>
          <a:off x="178866" y="855068"/>
          <a:ext cx="8814606" cy="4153187"/>
        </p:xfrm>
        <a:graphic>
          <a:graphicData uri="http://schemas.openxmlformats.org/drawingml/2006/table">
            <a:tbl>
              <a:tblPr firstRow="1" bandRow="1">
                <a:tableStyleId>{10A1B5D5-9B99-4C35-A422-299274C87663}</a:tableStyleId>
              </a:tblPr>
              <a:tblGrid>
                <a:gridCol w="2219596">
                  <a:extLst>
                    <a:ext uri="{9D8B030D-6E8A-4147-A177-3AD203B41FA5}">
                      <a16:colId xmlns:a16="http://schemas.microsoft.com/office/drawing/2014/main" val="875640661"/>
                    </a:ext>
                  </a:extLst>
                </a:gridCol>
                <a:gridCol w="6595010">
                  <a:extLst>
                    <a:ext uri="{9D8B030D-6E8A-4147-A177-3AD203B41FA5}">
                      <a16:colId xmlns:a16="http://schemas.microsoft.com/office/drawing/2014/main" val="3821268686"/>
                    </a:ext>
                  </a:extLst>
                </a:gridCol>
              </a:tblGrid>
              <a:tr h="250623">
                <a:tc>
                  <a:txBody>
                    <a:bodyPr/>
                    <a:lstStyle/>
                    <a:p>
                      <a:pPr marL="0" marR="0" indent="0" algn="l" rtl="0" eaLnBrk="1" fontAlgn="auto" latinLnBrk="0" hangingPunct="1">
                        <a:spcBef>
                          <a:spcPts val="0"/>
                        </a:spcBef>
                        <a:spcAft>
                          <a:spcPts val="0"/>
                        </a:spcAft>
                      </a:pPr>
                      <a:r>
                        <a:rPr lang="en-US" sz="1400" kern="1200">
                          <a:effectLst/>
                        </a:rPr>
                        <a:t>Output</a:t>
                      </a:r>
                      <a:endParaRPr lang="en-US">
                        <a:effectLst/>
                      </a:endParaRPr>
                    </a:p>
                  </a:txBody>
                  <a:tcPr marL="0" marR="0" marT="0" marB="0" anchor="ctr"/>
                </a:tc>
                <a:tc>
                  <a:txBody>
                    <a:bodyPr/>
                    <a:lstStyle/>
                    <a:p>
                      <a:pPr marL="0" marR="0" indent="0" algn="l" rtl="0" eaLnBrk="1" fontAlgn="auto" latinLnBrk="0" hangingPunct="1">
                        <a:spcBef>
                          <a:spcPts val="0"/>
                        </a:spcBef>
                        <a:spcAft>
                          <a:spcPts val="0"/>
                        </a:spcAft>
                      </a:pPr>
                      <a:r>
                        <a:rPr lang="en-US" sz="1400" kern="1200">
                          <a:effectLst/>
                        </a:rPr>
                        <a:t>Output Indicators</a:t>
                      </a:r>
                      <a:endParaRPr lang="en-US">
                        <a:effectLst/>
                      </a:endParaRPr>
                    </a:p>
                  </a:txBody>
                  <a:tcPr marL="0" marR="0" marT="0" marB="0" anchor="ctr"/>
                </a:tc>
                <a:extLst>
                  <a:ext uri="{0D108BD9-81ED-4DB2-BD59-A6C34878D82A}">
                    <a16:rowId xmlns:a16="http://schemas.microsoft.com/office/drawing/2014/main" val="3640083945"/>
                  </a:ext>
                </a:extLst>
              </a:tr>
              <a:tr h="295377">
                <a:tc gridSpan="2">
                  <a:txBody>
                    <a:bodyPr/>
                    <a:lstStyle/>
                    <a:p>
                      <a:pPr marL="0" marR="0" indent="0" algn="l" rtl="0" eaLnBrk="1" fontAlgn="auto" latinLnBrk="0" hangingPunct="1">
                        <a:spcBef>
                          <a:spcPts val="0"/>
                        </a:spcBef>
                        <a:spcAft>
                          <a:spcPts val="0"/>
                        </a:spcAft>
                      </a:pPr>
                      <a:r>
                        <a:rPr lang="en-US" sz="1100" b="1" kern="1200">
                          <a:effectLst/>
                        </a:rPr>
                        <a:t>Outcome 2: Greenhouse gas emissions are limited through child-sensitive climate smart solutions</a:t>
                      </a:r>
                      <a:endParaRPr lang="en-US" sz="1100" b="1">
                        <a:effectLst/>
                      </a:endParaRPr>
                    </a:p>
                  </a:txBody>
                  <a:tcPr marL="0" marR="0" marT="0" marB="0" anchor="ctr"/>
                </a:tc>
                <a:tc hMerge="1">
                  <a:txBody>
                    <a:bodyPr/>
                    <a:lstStyle/>
                    <a:p>
                      <a:endParaRPr lang="en-US"/>
                    </a:p>
                  </a:txBody>
                  <a:tcPr/>
                </a:tc>
                <a:extLst>
                  <a:ext uri="{0D108BD9-81ED-4DB2-BD59-A6C34878D82A}">
                    <a16:rowId xmlns:a16="http://schemas.microsoft.com/office/drawing/2014/main" val="1262270081"/>
                  </a:ext>
                </a:extLst>
              </a:tr>
              <a:tr h="921938">
                <a:tc>
                  <a:txBody>
                    <a:bodyPr/>
                    <a:lstStyle/>
                    <a:p>
                      <a:pPr marL="0" lvl="0" algn="l" rtl="0" eaLnBrk="1" latinLnBrk="0" hangingPunct="1">
                        <a:spcBef>
                          <a:spcPts val="0"/>
                        </a:spcBef>
                        <a:spcAft>
                          <a:spcPts val="0"/>
                        </a:spcAft>
                      </a:pPr>
                      <a:r>
                        <a:rPr lang="en-US" sz="1100" kern="1200">
                          <a:effectLst/>
                        </a:rPr>
                        <a:t>2.1. Decentralized clean energy services</a:t>
                      </a:r>
                      <a:endParaRPr lang="en-US" sz="1100">
                        <a:effectLst/>
                      </a:endParaRPr>
                    </a:p>
                  </a:txBody>
                  <a:tcPr marL="0" marR="0" marT="0" marB="0" anchor="ctr"/>
                </a:tc>
                <a:tc>
                  <a:txBody>
                    <a:bodyPr/>
                    <a:lstStyle/>
                    <a:p>
                      <a:pPr marL="0" indent="0" algn="l" rtl="0" eaLnBrk="1" latinLnBrk="0" hangingPunct="1">
                        <a:spcBef>
                          <a:spcPts val="0"/>
                        </a:spcBef>
                        <a:spcAft>
                          <a:spcPts val="0"/>
                        </a:spcAft>
                      </a:pPr>
                      <a:r>
                        <a:rPr lang="en-US" sz="1100" kern="1200">
                          <a:effectLst/>
                        </a:rPr>
                        <a:t># of children benefiting from schools with improved access to clean, affordable and reliable modern energy</a:t>
                      </a:r>
                      <a:endParaRPr lang="en-US" sz="1100">
                        <a:effectLst/>
                      </a:endParaRPr>
                    </a:p>
                    <a:p>
                      <a:pPr marL="0" indent="0" algn="l" rtl="0" eaLnBrk="1" latinLnBrk="0" hangingPunct="1">
                        <a:spcBef>
                          <a:spcPts val="0"/>
                        </a:spcBef>
                        <a:spcAft>
                          <a:spcPts val="0"/>
                        </a:spcAft>
                      </a:pPr>
                      <a:r>
                        <a:rPr lang="en-US" sz="1100" kern="1200">
                          <a:effectLst/>
                        </a:rPr>
                        <a:t># of children benefiting from health care centers with access to clean, affordable and reliable modern energy</a:t>
                      </a:r>
                      <a:endParaRPr lang="en-US" sz="1100">
                        <a:effectLst/>
                      </a:endParaRPr>
                    </a:p>
                    <a:p>
                      <a:pPr marL="0" marR="0" indent="0" algn="l" rtl="0" eaLnBrk="1" fontAlgn="auto" latinLnBrk="0" hangingPunct="1">
                        <a:spcBef>
                          <a:spcPts val="0"/>
                        </a:spcBef>
                        <a:spcAft>
                          <a:spcPts val="0"/>
                        </a:spcAft>
                      </a:pPr>
                      <a:r>
                        <a:rPr lang="en-US" sz="1100" kern="1200">
                          <a:effectLst/>
                        </a:rPr>
                        <a:t># of communities with clean and affordable technologies and fuel for cooking and heating</a:t>
                      </a:r>
                      <a:endParaRPr lang="en-US" sz="1100">
                        <a:effectLst/>
                      </a:endParaRPr>
                    </a:p>
                  </a:txBody>
                  <a:tcPr marL="0" marR="0" marT="0" marB="0" anchor="ctr"/>
                </a:tc>
                <a:extLst>
                  <a:ext uri="{0D108BD9-81ED-4DB2-BD59-A6C34878D82A}">
                    <a16:rowId xmlns:a16="http://schemas.microsoft.com/office/drawing/2014/main" val="141768231"/>
                  </a:ext>
                </a:extLst>
              </a:tr>
              <a:tr h="814526">
                <a:tc>
                  <a:txBody>
                    <a:bodyPr/>
                    <a:lstStyle/>
                    <a:p>
                      <a:pPr marL="0" lvl="0" algn="l" rtl="0" eaLnBrk="1" latinLnBrk="0" hangingPunct="1">
                        <a:spcBef>
                          <a:spcPts val="0"/>
                        </a:spcBef>
                        <a:spcAft>
                          <a:spcPts val="0"/>
                        </a:spcAft>
                      </a:pPr>
                      <a:r>
                        <a:rPr lang="en-US" sz="1100" kern="1200">
                          <a:effectLst/>
                        </a:rPr>
                        <a:t>2.2. Clean air solutions</a:t>
                      </a:r>
                      <a:endParaRPr lang="en-US" sz="1100">
                        <a:effectLst/>
                      </a:endParaRPr>
                    </a:p>
                  </a:txBody>
                  <a:tcPr marL="0" marR="0" marT="0" marB="0" anchor="ctr"/>
                </a:tc>
                <a:tc>
                  <a:txBody>
                    <a:bodyPr/>
                    <a:lstStyle/>
                    <a:p>
                      <a:pPr marL="0" indent="0" algn="l" rtl="0" eaLnBrk="1" latinLnBrk="0" hangingPunct="1">
                        <a:spcBef>
                          <a:spcPts val="0"/>
                        </a:spcBef>
                        <a:spcAft>
                          <a:spcPts val="0"/>
                        </a:spcAft>
                      </a:pPr>
                      <a:r>
                        <a:rPr lang="en-US" sz="1100" kern="1200">
                          <a:effectLst/>
                        </a:rPr>
                        <a:t># of urban areas with child-sensitive air quality monitoring systems</a:t>
                      </a:r>
                      <a:endParaRPr lang="en-US" sz="1100">
                        <a:effectLst/>
                      </a:endParaRPr>
                    </a:p>
                    <a:p>
                      <a:pPr marL="0" indent="0" algn="l" rtl="0" eaLnBrk="1" latinLnBrk="0" hangingPunct="1">
                        <a:spcBef>
                          <a:spcPts val="0"/>
                        </a:spcBef>
                        <a:spcAft>
                          <a:spcPts val="0"/>
                        </a:spcAft>
                      </a:pPr>
                      <a:r>
                        <a:rPr lang="en-US" sz="1100" kern="1200">
                          <a:effectLst/>
                        </a:rPr>
                        <a:t># of urban areas with child-sensitive clean air plans</a:t>
                      </a:r>
                      <a:endParaRPr lang="en-US" sz="1100">
                        <a:effectLst/>
                      </a:endParaRPr>
                    </a:p>
                    <a:p>
                      <a:pPr marL="0" indent="0" algn="l" rtl="0" eaLnBrk="1" latinLnBrk="0" hangingPunct="1">
                        <a:spcBef>
                          <a:spcPts val="0"/>
                        </a:spcBef>
                        <a:spcAft>
                          <a:spcPts val="0"/>
                        </a:spcAft>
                      </a:pPr>
                      <a:r>
                        <a:rPr lang="en-US" sz="1100" kern="1200">
                          <a:effectLst/>
                        </a:rPr>
                        <a:t># of children participating in air quality monitoring </a:t>
                      </a:r>
                      <a:endParaRPr lang="en-US" sz="1100">
                        <a:effectLst/>
                      </a:endParaRPr>
                    </a:p>
                    <a:p>
                      <a:pPr marL="0" indent="0" algn="l" rtl="0" eaLnBrk="1" latinLnBrk="0" hangingPunct="1">
                        <a:spcBef>
                          <a:spcPts val="0"/>
                        </a:spcBef>
                        <a:spcAft>
                          <a:spcPts val="0"/>
                        </a:spcAft>
                      </a:pPr>
                      <a:r>
                        <a:rPr lang="en-US" sz="1100" kern="1200">
                          <a:effectLst/>
                        </a:rPr>
                        <a:t># of children participating in clean air solutions</a:t>
                      </a:r>
                      <a:endParaRPr lang="en-US" sz="1100">
                        <a:effectLst/>
                      </a:endParaRPr>
                    </a:p>
                  </a:txBody>
                  <a:tcPr marL="0" marR="0" marT="0" marB="0" anchor="ctr"/>
                </a:tc>
                <a:extLst>
                  <a:ext uri="{0D108BD9-81ED-4DB2-BD59-A6C34878D82A}">
                    <a16:rowId xmlns:a16="http://schemas.microsoft.com/office/drawing/2014/main" val="3842617335"/>
                  </a:ext>
                </a:extLst>
              </a:tr>
              <a:tr h="304328">
                <a:tc gridSpan="2">
                  <a:txBody>
                    <a:bodyPr/>
                    <a:lstStyle/>
                    <a:p>
                      <a:pPr marL="0" marR="0" indent="0" algn="l" rtl="0" eaLnBrk="1" fontAlgn="auto" latinLnBrk="0" hangingPunct="1">
                        <a:spcBef>
                          <a:spcPts val="0"/>
                        </a:spcBef>
                        <a:spcAft>
                          <a:spcPts val="0"/>
                        </a:spcAft>
                      </a:pPr>
                      <a:r>
                        <a:rPr lang="en-US" sz="1100" b="1" kern="1200">
                          <a:effectLst/>
                        </a:rPr>
                        <a:t>Outcome 3: Children’s needs and perspectives are integrated into national policies and investments related to climate change</a:t>
                      </a:r>
                      <a:endParaRPr lang="en-US" sz="1100" b="1">
                        <a:effectLst/>
                      </a:endParaRPr>
                    </a:p>
                  </a:txBody>
                  <a:tcPr marL="0" marR="0" marT="0" marB="0" anchor="ctr"/>
                </a:tc>
                <a:tc hMerge="1">
                  <a:txBody>
                    <a:bodyPr/>
                    <a:lstStyle/>
                    <a:p>
                      <a:endParaRPr lang="en-US"/>
                    </a:p>
                  </a:txBody>
                  <a:tcPr/>
                </a:tc>
                <a:extLst>
                  <a:ext uri="{0D108BD9-81ED-4DB2-BD59-A6C34878D82A}">
                    <a16:rowId xmlns:a16="http://schemas.microsoft.com/office/drawing/2014/main" val="3481600182"/>
                  </a:ext>
                </a:extLst>
              </a:tr>
              <a:tr h="465443">
                <a:tc>
                  <a:txBody>
                    <a:bodyPr/>
                    <a:lstStyle/>
                    <a:p>
                      <a:pPr marL="0" lvl="0" algn="l" rtl="0" eaLnBrk="1" latinLnBrk="0" hangingPunct="1">
                        <a:spcBef>
                          <a:spcPts val="0"/>
                        </a:spcBef>
                        <a:spcAft>
                          <a:spcPts val="0"/>
                        </a:spcAft>
                      </a:pPr>
                      <a:r>
                        <a:rPr lang="en-US" sz="1100" kern="1200">
                          <a:effectLst/>
                        </a:rPr>
                        <a:t>3.1. Child-sensitive climate change policies and plans </a:t>
                      </a:r>
                      <a:endParaRPr lang="en-US" sz="1100">
                        <a:effectLst/>
                      </a:endParaRPr>
                    </a:p>
                  </a:txBody>
                  <a:tcPr marL="0" marR="0" marT="0" marB="0" anchor="ctr"/>
                </a:tc>
                <a:tc>
                  <a:txBody>
                    <a:bodyPr/>
                    <a:lstStyle/>
                    <a:p>
                      <a:pPr marL="0" algn="l" rtl="0" eaLnBrk="1" latinLnBrk="0" hangingPunct="1">
                        <a:spcBef>
                          <a:spcPts val="0"/>
                        </a:spcBef>
                        <a:spcAft>
                          <a:spcPts val="0"/>
                        </a:spcAft>
                      </a:pPr>
                      <a:r>
                        <a:rPr lang="en-US" sz="1100" kern="1200">
                          <a:effectLst/>
                        </a:rPr>
                        <a:t># of countries and local governments with child-sensitive climate change policies and plans</a:t>
                      </a:r>
                      <a:endParaRPr lang="en-US" sz="1100">
                        <a:effectLst/>
                      </a:endParaRPr>
                    </a:p>
                  </a:txBody>
                  <a:tcPr marL="0" marR="0" marT="0" marB="0" anchor="ctr"/>
                </a:tc>
                <a:extLst>
                  <a:ext uri="{0D108BD9-81ED-4DB2-BD59-A6C34878D82A}">
                    <a16:rowId xmlns:a16="http://schemas.microsoft.com/office/drawing/2014/main" val="1865308172"/>
                  </a:ext>
                </a:extLst>
              </a:tr>
              <a:tr h="465443">
                <a:tc>
                  <a:txBody>
                    <a:bodyPr/>
                    <a:lstStyle/>
                    <a:p>
                      <a:pPr marL="0" lvl="0" algn="l" rtl="0" eaLnBrk="1" latinLnBrk="0" hangingPunct="1">
                        <a:spcBef>
                          <a:spcPts val="0"/>
                        </a:spcBef>
                        <a:spcAft>
                          <a:spcPts val="0"/>
                        </a:spcAft>
                      </a:pPr>
                      <a:r>
                        <a:rPr lang="en-US" sz="1100" kern="1200">
                          <a:effectLst/>
                        </a:rPr>
                        <a:t>3.2. Public finance for child-sensitive climate change</a:t>
                      </a:r>
                      <a:endParaRPr lang="en-US" sz="1100">
                        <a:effectLst/>
                      </a:endParaRPr>
                    </a:p>
                  </a:txBody>
                  <a:tcPr marL="0" marR="0" marT="0" marB="0" anchor="ctr"/>
                </a:tc>
                <a:tc>
                  <a:txBody>
                    <a:bodyPr/>
                    <a:lstStyle/>
                    <a:p>
                      <a:pPr marL="0" algn="l" rtl="0" eaLnBrk="1" latinLnBrk="0" hangingPunct="1">
                        <a:spcBef>
                          <a:spcPts val="0"/>
                        </a:spcBef>
                        <a:spcAft>
                          <a:spcPts val="0"/>
                        </a:spcAft>
                      </a:pPr>
                      <a:r>
                        <a:rPr lang="en-US" sz="1100" kern="1200">
                          <a:effectLst/>
                        </a:rPr>
                        <a:t># of countries with tracking climate change budget for children</a:t>
                      </a:r>
                      <a:endParaRPr lang="en-US" sz="1100">
                        <a:effectLst/>
                      </a:endParaRPr>
                    </a:p>
                    <a:p>
                      <a:pPr marL="0" algn="l" rtl="0" eaLnBrk="1" latinLnBrk="0" hangingPunct="1">
                        <a:spcBef>
                          <a:spcPts val="0"/>
                        </a:spcBef>
                        <a:spcAft>
                          <a:spcPts val="0"/>
                        </a:spcAft>
                      </a:pPr>
                      <a:r>
                        <a:rPr lang="en-US" sz="1100" kern="1200">
                          <a:effectLst/>
                        </a:rPr>
                        <a:t># of countries and local governments with budget allocation for child-sensitive climate actions</a:t>
                      </a:r>
                      <a:endParaRPr lang="en-US" sz="1100">
                        <a:effectLst/>
                      </a:endParaRPr>
                    </a:p>
                  </a:txBody>
                  <a:tcPr marL="0" marR="0" marT="0" marB="0" anchor="ctr"/>
                </a:tc>
                <a:extLst>
                  <a:ext uri="{0D108BD9-81ED-4DB2-BD59-A6C34878D82A}">
                    <a16:rowId xmlns:a16="http://schemas.microsoft.com/office/drawing/2014/main" val="3651735997"/>
                  </a:ext>
                </a:extLst>
              </a:tr>
              <a:tr h="635509">
                <a:tc>
                  <a:txBody>
                    <a:bodyPr/>
                    <a:lstStyle/>
                    <a:p>
                      <a:pPr marL="0" lvl="0" algn="l" rtl="0" eaLnBrk="1" latinLnBrk="0" hangingPunct="1">
                        <a:spcBef>
                          <a:spcPts val="0"/>
                        </a:spcBef>
                        <a:spcAft>
                          <a:spcPts val="0"/>
                        </a:spcAft>
                      </a:pPr>
                      <a:r>
                        <a:rPr lang="en-US" sz="1100" kern="1200">
                          <a:effectLst/>
                        </a:rPr>
                        <a:t>3.3. Youth participation mechanisms</a:t>
                      </a:r>
                      <a:endParaRPr lang="en-US" sz="1100">
                        <a:effectLst/>
                      </a:endParaRPr>
                    </a:p>
                  </a:txBody>
                  <a:tcPr marL="0" marR="0" marT="0" marB="0" anchor="ctr"/>
                </a:tc>
                <a:tc>
                  <a:txBody>
                    <a:bodyPr/>
                    <a:lstStyle/>
                    <a:p>
                      <a:pPr marL="0" algn="l" rtl="0" eaLnBrk="1" latinLnBrk="0" hangingPunct="1">
                        <a:spcBef>
                          <a:spcPts val="0"/>
                        </a:spcBef>
                        <a:spcAft>
                          <a:spcPts val="0"/>
                        </a:spcAft>
                      </a:pPr>
                      <a:r>
                        <a:rPr lang="en-US" sz="1100" kern="1200">
                          <a:effectLst/>
                        </a:rPr>
                        <a:t># of children and youth groups participating in climate change policy making and investment decision-making</a:t>
                      </a:r>
                      <a:endParaRPr lang="en-US" sz="1100">
                        <a:effectLst/>
                      </a:endParaRPr>
                    </a:p>
                    <a:p>
                      <a:pPr marL="0" algn="l" rtl="0" eaLnBrk="1" latinLnBrk="0" hangingPunct="1">
                        <a:spcBef>
                          <a:spcPts val="0"/>
                        </a:spcBef>
                        <a:spcAft>
                          <a:spcPts val="0"/>
                        </a:spcAft>
                      </a:pPr>
                      <a:r>
                        <a:rPr lang="en-US" sz="1100" kern="1200">
                          <a:effectLst/>
                        </a:rPr>
                        <a:t># of children and youth groups participating in design and implementation of climate solutions</a:t>
                      </a:r>
                      <a:endParaRPr lang="en-US" sz="1100">
                        <a:effectLst/>
                      </a:endParaRPr>
                    </a:p>
                  </a:txBody>
                  <a:tcPr marL="0" marR="0" marT="0" marB="0" anchor="ctr"/>
                </a:tc>
                <a:extLst>
                  <a:ext uri="{0D108BD9-81ED-4DB2-BD59-A6C34878D82A}">
                    <a16:rowId xmlns:a16="http://schemas.microsoft.com/office/drawing/2014/main" val="2441916079"/>
                  </a:ext>
                </a:extLst>
              </a:tr>
            </a:tbl>
          </a:graphicData>
        </a:graphic>
      </p:graphicFrame>
      <p:sp>
        <p:nvSpPr>
          <p:cNvPr id="15" name="TextBox 14">
            <a:extLst>
              <a:ext uri="{FF2B5EF4-FFF2-40B4-BE49-F238E27FC236}">
                <a16:creationId xmlns:a16="http://schemas.microsoft.com/office/drawing/2014/main" id="{35BBD2D4-E6DD-41CA-ABB3-45209892F673}"/>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76276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AU"/>
              <a:t>Laws relating to child rights</a:t>
            </a:r>
          </a:p>
        </p:txBody>
      </p:sp>
      <p:sp>
        <p:nvSpPr>
          <p:cNvPr id="2" name="Slide Number Placeholder 1"/>
          <p:cNvSpPr>
            <a:spLocks noGrp="1"/>
          </p:cNvSpPr>
          <p:nvPr>
            <p:ph type="sldNum" sz="quarter" idx="10"/>
          </p:nvPr>
        </p:nvSpPr>
        <p:spPr/>
        <p:txBody>
          <a:bodyPr/>
          <a:lstStyle/>
          <a:p>
            <a:fld id="{6FBBF496-5E13-422D-AD74-55F6AC90CA92}" type="slidenum">
              <a:rPr lang="en-AU" smtClean="0"/>
              <a:pPr/>
              <a:t>14</a:t>
            </a:fld>
            <a:endParaRPr lang="en-AU"/>
          </a:p>
        </p:txBody>
      </p:sp>
      <p:pic>
        <p:nvPicPr>
          <p:cNvPr id="3" name="Picture 2">
            <a:extLst>
              <a:ext uri="{FF2B5EF4-FFF2-40B4-BE49-F238E27FC236}">
                <a16:creationId xmlns:a16="http://schemas.microsoft.com/office/drawing/2014/main" id="{731EE793-A59C-4B1E-8AFF-B0F4C9222C4F}"/>
              </a:ext>
            </a:extLst>
          </p:cNvPr>
          <p:cNvPicPr>
            <a:picLocks noChangeAspect="1"/>
          </p:cNvPicPr>
          <p:nvPr/>
        </p:nvPicPr>
        <p:blipFill rotWithShape="1">
          <a:blip r:embed="rId3"/>
          <a:srcRect l="4170" t="1124" r="46688"/>
          <a:stretch/>
        </p:blipFill>
        <p:spPr>
          <a:xfrm>
            <a:off x="180807" y="1533525"/>
            <a:ext cx="4038601" cy="2701160"/>
          </a:xfrm>
          <a:prstGeom prst="rect">
            <a:avLst/>
          </a:prstGeom>
        </p:spPr>
      </p:pic>
      <p:pic>
        <p:nvPicPr>
          <p:cNvPr id="4" name="Picture 3">
            <a:extLst>
              <a:ext uri="{FF2B5EF4-FFF2-40B4-BE49-F238E27FC236}">
                <a16:creationId xmlns:a16="http://schemas.microsoft.com/office/drawing/2014/main" id="{4AC943F9-FAFF-42C5-91F5-D75032980DC8}"/>
              </a:ext>
            </a:extLst>
          </p:cNvPr>
          <p:cNvPicPr>
            <a:picLocks noChangeAspect="1"/>
          </p:cNvPicPr>
          <p:nvPr/>
        </p:nvPicPr>
        <p:blipFill rotWithShape="1">
          <a:blip r:embed="rId4"/>
          <a:srcRect l="46180"/>
          <a:stretch/>
        </p:blipFill>
        <p:spPr>
          <a:xfrm>
            <a:off x="4314825" y="1892754"/>
            <a:ext cx="4038600" cy="1986339"/>
          </a:xfrm>
          <a:prstGeom prst="rect">
            <a:avLst/>
          </a:prstGeom>
        </p:spPr>
      </p:pic>
      <p:sp>
        <p:nvSpPr>
          <p:cNvPr id="7" name="TextBox 6">
            <a:extLst>
              <a:ext uri="{FF2B5EF4-FFF2-40B4-BE49-F238E27FC236}">
                <a16:creationId xmlns:a16="http://schemas.microsoft.com/office/drawing/2014/main" id="{C8A0DB48-8409-4372-A82C-8F0F73A4F3C2}"/>
              </a:ext>
            </a:extLst>
          </p:cNvPr>
          <p:cNvSpPr txBox="1">
            <a:spLocks/>
          </p:cNvSpPr>
          <p:nvPr/>
        </p:nvSpPr>
        <p:spPr>
          <a:xfrm>
            <a:off x="2863860" y="4895100"/>
            <a:ext cx="2200873" cy="151200"/>
          </a:xfrm>
          <a:prstGeom prst="rect">
            <a:avLst/>
          </a:prstGeom>
          <a:noFill/>
        </p:spPr>
        <p:txBody>
          <a:bodyPr wrap="none" lIns="0" r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 typeface="Symbol"/>
              <a:buNone/>
              <a:tabLst>
                <a:tab pos="8964613" algn="r"/>
              </a:tabLst>
              <a:defRPr/>
            </a:pPr>
            <a:r>
              <a:rPr lang="en-AU" sz="900" b="1" kern="1200" dirty="0">
                <a:solidFill>
                  <a:srgbClr val="808285"/>
                </a:solidFill>
                <a:effectLst/>
                <a:latin typeface="+mn-lt"/>
                <a:ea typeface="+mn-ea"/>
                <a:cs typeface="+mn-cs"/>
              </a:rPr>
              <a:t>King &amp; Wood Mallesons</a:t>
            </a:r>
            <a:r>
              <a:rPr lang="en-AU" sz="900" b="1" kern="1200" baseline="0" dirty="0">
                <a:solidFill>
                  <a:srgbClr val="808285"/>
                </a:solidFill>
                <a:effectLst/>
                <a:latin typeface="+mn-lt"/>
                <a:ea typeface="+mn-ea"/>
                <a:cs typeface="+mn-cs"/>
              </a:rPr>
              <a:t> /</a:t>
            </a:r>
            <a:r>
              <a:rPr lang="en-AU" sz="900" kern="1200" baseline="0" dirty="0">
                <a:solidFill>
                  <a:srgbClr val="808285"/>
                </a:solidFill>
                <a:effectLst/>
                <a:latin typeface="+mn-lt"/>
                <a:ea typeface="+mn-ea"/>
                <a:cs typeface="+mn-cs"/>
              </a:rPr>
              <a:t> </a:t>
            </a:r>
            <a:r>
              <a:rPr lang="en-AU" sz="900" kern="1200" dirty="0">
                <a:solidFill>
                  <a:srgbClr val="808285"/>
                </a:solidFill>
                <a:effectLst/>
                <a:latin typeface="+mn-lt"/>
                <a:ea typeface="+mn-ea"/>
                <a:cs typeface="+mn-cs"/>
              </a:rPr>
              <a:t>www.kwm.com</a:t>
            </a:r>
          </a:p>
        </p:txBody>
      </p:sp>
    </p:spTree>
    <p:extLst>
      <p:ext uri="{BB962C8B-B14F-4D97-AF65-F5344CB8AC3E}">
        <p14:creationId xmlns:p14="http://schemas.microsoft.com/office/powerpoint/2010/main" val="261050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AU"/>
              <a:t>Laws since 1989</a:t>
            </a:r>
          </a:p>
        </p:txBody>
      </p:sp>
      <p:sp>
        <p:nvSpPr>
          <p:cNvPr id="2" name="Slide Number Placeholder 1"/>
          <p:cNvSpPr>
            <a:spLocks noGrp="1"/>
          </p:cNvSpPr>
          <p:nvPr>
            <p:ph type="sldNum" sz="quarter" idx="10"/>
          </p:nvPr>
        </p:nvSpPr>
        <p:spPr/>
        <p:txBody>
          <a:bodyPr/>
          <a:lstStyle/>
          <a:p>
            <a:fld id="{6FBBF496-5E13-422D-AD74-55F6AC90CA92}" type="slidenum">
              <a:rPr lang="en-AU" smtClean="0"/>
              <a:pPr/>
              <a:t>15</a:t>
            </a:fld>
            <a:endParaRPr lang="en-AU"/>
          </a:p>
        </p:txBody>
      </p:sp>
      <p:pic>
        <p:nvPicPr>
          <p:cNvPr id="12" name="Picture 11">
            <a:extLst>
              <a:ext uri="{FF2B5EF4-FFF2-40B4-BE49-F238E27FC236}">
                <a16:creationId xmlns:a16="http://schemas.microsoft.com/office/drawing/2014/main" id="{CFE0828A-FB5C-475E-80CD-79E995B25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 y="1507565"/>
            <a:ext cx="9144000" cy="2722369"/>
          </a:xfrm>
          <a:prstGeom prst="rect">
            <a:avLst/>
          </a:prstGeom>
        </p:spPr>
      </p:pic>
      <p:sp>
        <p:nvSpPr>
          <p:cNvPr id="5" name="TextBox 6">
            <a:extLst>
              <a:ext uri="{FF2B5EF4-FFF2-40B4-BE49-F238E27FC236}">
                <a16:creationId xmlns:a16="http://schemas.microsoft.com/office/drawing/2014/main" id="{D5876B04-21F2-4C34-AEAA-A8DE690B6F8F}"/>
              </a:ext>
            </a:extLst>
          </p:cNvPr>
          <p:cNvSpPr txBox="1">
            <a:spLocks/>
          </p:cNvSpPr>
          <p:nvPr/>
        </p:nvSpPr>
        <p:spPr>
          <a:xfrm>
            <a:off x="3055588" y="4891877"/>
            <a:ext cx="2200873" cy="151200"/>
          </a:xfrm>
          <a:prstGeom prst="rect">
            <a:avLst/>
          </a:prstGeom>
          <a:noFill/>
        </p:spPr>
        <p:txBody>
          <a:bodyPr wrap="none" lIns="0" r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 typeface="Symbol"/>
              <a:buNone/>
              <a:tabLst>
                <a:tab pos="8964613" algn="r"/>
              </a:tabLst>
              <a:defRPr/>
            </a:pPr>
            <a:r>
              <a:rPr lang="en-AU" sz="900" b="1" kern="1200" dirty="0">
                <a:solidFill>
                  <a:srgbClr val="808285"/>
                </a:solidFill>
                <a:effectLst/>
                <a:latin typeface="+mn-lt"/>
                <a:ea typeface="+mn-ea"/>
                <a:cs typeface="+mn-cs"/>
              </a:rPr>
              <a:t>King &amp; Wood Mallesons</a:t>
            </a:r>
            <a:r>
              <a:rPr lang="en-AU" sz="900" b="1" kern="1200" baseline="0" dirty="0">
                <a:solidFill>
                  <a:srgbClr val="808285"/>
                </a:solidFill>
                <a:effectLst/>
                <a:latin typeface="+mn-lt"/>
                <a:ea typeface="+mn-ea"/>
                <a:cs typeface="+mn-cs"/>
              </a:rPr>
              <a:t> /</a:t>
            </a:r>
            <a:r>
              <a:rPr lang="en-AU" sz="900" kern="1200" baseline="0" dirty="0">
                <a:solidFill>
                  <a:srgbClr val="808285"/>
                </a:solidFill>
                <a:effectLst/>
                <a:latin typeface="+mn-lt"/>
                <a:ea typeface="+mn-ea"/>
                <a:cs typeface="+mn-cs"/>
              </a:rPr>
              <a:t> </a:t>
            </a:r>
            <a:r>
              <a:rPr lang="en-AU" sz="900" kern="1200" dirty="0">
                <a:solidFill>
                  <a:srgbClr val="808285"/>
                </a:solidFill>
                <a:effectLst/>
                <a:latin typeface="+mn-lt"/>
                <a:ea typeface="+mn-ea"/>
                <a:cs typeface="+mn-cs"/>
              </a:rPr>
              <a:t>www.kwm.com</a:t>
            </a:r>
          </a:p>
        </p:txBody>
      </p:sp>
    </p:spTree>
    <p:extLst>
      <p:ext uri="{BB962C8B-B14F-4D97-AF65-F5344CB8AC3E}">
        <p14:creationId xmlns:p14="http://schemas.microsoft.com/office/powerpoint/2010/main" val="240342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39F7-7C7A-4024-A231-EED561AFCF10}"/>
              </a:ext>
            </a:extLst>
          </p:cNvPr>
          <p:cNvSpPr>
            <a:spLocks noGrp="1"/>
          </p:cNvSpPr>
          <p:nvPr>
            <p:ph type="title"/>
          </p:nvPr>
        </p:nvSpPr>
        <p:spPr/>
        <p:txBody>
          <a:bodyPr/>
          <a:lstStyle/>
          <a:p>
            <a:r>
              <a:rPr lang="en-US" sz="3200">
                <a:cs typeface="Arial"/>
              </a:rPr>
              <a:t>Overview of Existing Laws in Five Countries</a:t>
            </a:r>
          </a:p>
        </p:txBody>
      </p:sp>
      <p:sp>
        <p:nvSpPr>
          <p:cNvPr id="3" name="Slide Number Placeholder 2">
            <a:extLst>
              <a:ext uri="{FF2B5EF4-FFF2-40B4-BE49-F238E27FC236}">
                <a16:creationId xmlns:a16="http://schemas.microsoft.com/office/drawing/2014/main" id="{45FBA670-4F9E-4D83-918F-28DF0F357CB3}"/>
              </a:ext>
            </a:extLst>
          </p:cNvPr>
          <p:cNvSpPr>
            <a:spLocks noGrp="1"/>
          </p:cNvSpPr>
          <p:nvPr>
            <p:ph type="sldNum" sz="quarter" idx="10"/>
          </p:nvPr>
        </p:nvSpPr>
        <p:spPr/>
        <p:txBody>
          <a:bodyPr/>
          <a:lstStyle/>
          <a:p>
            <a:fld id="{9E9BC324-87D9-4F3A-AF80-305003183E1D}" type="slidenum">
              <a:rPr lang="en-AU" smtClean="0"/>
              <a:pPr/>
              <a:t>16</a:t>
            </a:fld>
            <a:endParaRPr lang="en-AU"/>
          </a:p>
        </p:txBody>
      </p:sp>
      <p:pic>
        <p:nvPicPr>
          <p:cNvPr id="6" name="Picture 6">
            <a:extLst>
              <a:ext uri="{FF2B5EF4-FFF2-40B4-BE49-F238E27FC236}">
                <a16:creationId xmlns:a16="http://schemas.microsoft.com/office/drawing/2014/main" id="{7FAA3309-7D0C-449A-BA34-B90CB1392164}"/>
              </a:ext>
            </a:extLst>
          </p:cNvPr>
          <p:cNvPicPr>
            <a:picLocks noChangeAspect="1"/>
          </p:cNvPicPr>
          <p:nvPr/>
        </p:nvPicPr>
        <p:blipFill rotWithShape="1">
          <a:blip r:embed="rId2"/>
          <a:srcRect l="273" t="3830" r="1093" b="56983"/>
          <a:stretch/>
        </p:blipFill>
        <p:spPr>
          <a:xfrm>
            <a:off x="1245958" y="913567"/>
            <a:ext cx="6301092" cy="3660617"/>
          </a:xfrm>
          <a:prstGeom prst="rect">
            <a:avLst/>
          </a:prstGeom>
        </p:spPr>
      </p:pic>
      <p:sp>
        <p:nvSpPr>
          <p:cNvPr id="5" name="TextBox 6">
            <a:extLst>
              <a:ext uri="{FF2B5EF4-FFF2-40B4-BE49-F238E27FC236}">
                <a16:creationId xmlns:a16="http://schemas.microsoft.com/office/drawing/2014/main" id="{86EC2006-E6C3-411D-A8DB-DCDA271242C0}"/>
              </a:ext>
            </a:extLst>
          </p:cNvPr>
          <p:cNvSpPr txBox="1">
            <a:spLocks/>
          </p:cNvSpPr>
          <p:nvPr/>
        </p:nvSpPr>
        <p:spPr>
          <a:xfrm>
            <a:off x="3062962" y="4819500"/>
            <a:ext cx="2200873" cy="151200"/>
          </a:xfrm>
          <a:prstGeom prst="rect">
            <a:avLst/>
          </a:prstGeom>
          <a:noFill/>
        </p:spPr>
        <p:txBody>
          <a:bodyPr wrap="none" lIns="0" r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 typeface="Symbol"/>
              <a:buNone/>
              <a:tabLst>
                <a:tab pos="8964613" algn="r"/>
              </a:tabLst>
              <a:defRPr/>
            </a:pPr>
            <a:r>
              <a:rPr lang="en-AU" sz="900" b="1" kern="1200" dirty="0">
                <a:solidFill>
                  <a:srgbClr val="808285"/>
                </a:solidFill>
                <a:effectLst/>
                <a:latin typeface="+mn-lt"/>
                <a:ea typeface="+mn-ea"/>
                <a:cs typeface="+mn-cs"/>
              </a:rPr>
              <a:t>King &amp; Wood Mallesons</a:t>
            </a:r>
            <a:r>
              <a:rPr lang="en-AU" sz="900" b="1" kern="1200" baseline="0" dirty="0">
                <a:solidFill>
                  <a:srgbClr val="808285"/>
                </a:solidFill>
                <a:effectLst/>
                <a:latin typeface="+mn-lt"/>
                <a:ea typeface="+mn-ea"/>
                <a:cs typeface="+mn-cs"/>
              </a:rPr>
              <a:t> /</a:t>
            </a:r>
            <a:r>
              <a:rPr lang="en-AU" sz="900" kern="1200" baseline="0" dirty="0">
                <a:solidFill>
                  <a:srgbClr val="808285"/>
                </a:solidFill>
                <a:effectLst/>
                <a:latin typeface="+mn-lt"/>
                <a:ea typeface="+mn-ea"/>
                <a:cs typeface="+mn-cs"/>
              </a:rPr>
              <a:t> </a:t>
            </a:r>
            <a:r>
              <a:rPr lang="en-AU" sz="900" kern="1200" dirty="0">
                <a:solidFill>
                  <a:srgbClr val="808285"/>
                </a:solidFill>
                <a:effectLst/>
                <a:latin typeface="+mn-lt"/>
                <a:ea typeface="+mn-ea"/>
                <a:cs typeface="+mn-cs"/>
              </a:rPr>
              <a:t>www.kwm.com</a:t>
            </a:r>
          </a:p>
        </p:txBody>
      </p:sp>
    </p:spTree>
    <p:extLst>
      <p:ext uri="{BB962C8B-B14F-4D97-AF65-F5344CB8AC3E}">
        <p14:creationId xmlns:p14="http://schemas.microsoft.com/office/powerpoint/2010/main" val="69829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3BB3-F1BB-420D-BF91-567D7CF0F46E}"/>
              </a:ext>
            </a:extLst>
          </p:cNvPr>
          <p:cNvSpPr>
            <a:spLocks noGrp="1"/>
          </p:cNvSpPr>
          <p:nvPr>
            <p:ph type="title"/>
          </p:nvPr>
        </p:nvSpPr>
        <p:spPr>
          <a:xfrm>
            <a:off x="360000" y="273298"/>
            <a:ext cx="8406000" cy="540000"/>
          </a:xfrm>
        </p:spPr>
        <p:txBody>
          <a:bodyPr/>
          <a:lstStyle/>
          <a:p>
            <a:r>
              <a:rPr lang="en-US" sz="3200">
                <a:cs typeface="Arial"/>
              </a:rPr>
              <a:t>Overview of Existing Laws in Five Countries</a:t>
            </a:r>
            <a:endParaRPr lang="en-US" sz="3200" b="0">
              <a:cs typeface="Arial"/>
            </a:endParaRPr>
          </a:p>
        </p:txBody>
      </p:sp>
      <p:sp>
        <p:nvSpPr>
          <p:cNvPr id="3" name="Slide Number Placeholder 2">
            <a:extLst>
              <a:ext uri="{FF2B5EF4-FFF2-40B4-BE49-F238E27FC236}">
                <a16:creationId xmlns:a16="http://schemas.microsoft.com/office/drawing/2014/main" id="{74ABF288-567A-4BD4-AA7C-92C0F8AF8874}"/>
              </a:ext>
            </a:extLst>
          </p:cNvPr>
          <p:cNvSpPr>
            <a:spLocks noGrp="1"/>
          </p:cNvSpPr>
          <p:nvPr>
            <p:ph type="sldNum" sz="quarter" idx="10"/>
          </p:nvPr>
        </p:nvSpPr>
        <p:spPr/>
        <p:txBody>
          <a:bodyPr/>
          <a:lstStyle/>
          <a:p>
            <a:fld id="{9E9BC324-87D9-4F3A-AF80-305003183E1D}" type="slidenum">
              <a:rPr lang="en-AU" smtClean="0"/>
              <a:pPr/>
              <a:t>17</a:t>
            </a:fld>
            <a:endParaRPr lang="en-AU"/>
          </a:p>
        </p:txBody>
      </p:sp>
      <p:pic>
        <p:nvPicPr>
          <p:cNvPr id="5" name="Picture 5">
            <a:extLst>
              <a:ext uri="{FF2B5EF4-FFF2-40B4-BE49-F238E27FC236}">
                <a16:creationId xmlns:a16="http://schemas.microsoft.com/office/drawing/2014/main" id="{F600E2D2-B895-47B0-8135-96697E34D107}"/>
              </a:ext>
            </a:extLst>
          </p:cNvPr>
          <p:cNvPicPr>
            <a:picLocks noChangeAspect="1"/>
          </p:cNvPicPr>
          <p:nvPr/>
        </p:nvPicPr>
        <p:blipFill rotWithShape="1">
          <a:blip r:embed="rId2"/>
          <a:srcRect t="42691" r="282" b="1610"/>
          <a:stretch/>
        </p:blipFill>
        <p:spPr>
          <a:xfrm>
            <a:off x="2244993" y="1088068"/>
            <a:ext cx="4635232" cy="3780454"/>
          </a:xfrm>
          <a:prstGeom prst="rect">
            <a:avLst/>
          </a:prstGeom>
        </p:spPr>
      </p:pic>
      <p:pic>
        <p:nvPicPr>
          <p:cNvPr id="7" name="Picture 7">
            <a:extLst>
              <a:ext uri="{FF2B5EF4-FFF2-40B4-BE49-F238E27FC236}">
                <a16:creationId xmlns:a16="http://schemas.microsoft.com/office/drawing/2014/main" id="{893C0A7A-2CA1-4B81-BD8F-D000EF6C33BA}"/>
              </a:ext>
            </a:extLst>
          </p:cNvPr>
          <p:cNvPicPr>
            <a:picLocks noChangeAspect="1"/>
          </p:cNvPicPr>
          <p:nvPr/>
        </p:nvPicPr>
        <p:blipFill rotWithShape="1">
          <a:blip r:embed="rId2"/>
          <a:srcRect t="4139" r="318" b="91830"/>
          <a:stretch/>
        </p:blipFill>
        <p:spPr>
          <a:xfrm>
            <a:off x="2240630" y="826314"/>
            <a:ext cx="4640937" cy="270517"/>
          </a:xfrm>
          <a:prstGeom prst="rect">
            <a:avLst/>
          </a:prstGeom>
        </p:spPr>
      </p:pic>
      <p:sp>
        <p:nvSpPr>
          <p:cNvPr id="6" name="TextBox 6">
            <a:extLst>
              <a:ext uri="{FF2B5EF4-FFF2-40B4-BE49-F238E27FC236}">
                <a16:creationId xmlns:a16="http://schemas.microsoft.com/office/drawing/2014/main" id="{4587B7C8-C02C-4727-95C8-2EEB194BDE9C}"/>
              </a:ext>
            </a:extLst>
          </p:cNvPr>
          <p:cNvSpPr txBox="1">
            <a:spLocks/>
          </p:cNvSpPr>
          <p:nvPr/>
        </p:nvSpPr>
        <p:spPr>
          <a:xfrm>
            <a:off x="3188323" y="4895100"/>
            <a:ext cx="2200873" cy="151200"/>
          </a:xfrm>
          <a:prstGeom prst="rect">
            <a:avLst/>
          </a:prstGeom>
          <a:noFill/>
        </p:spPr>
        <p:txBody>
          <a:bodyPr wrap="none" lIns="0" r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 typeface="Symbol"/>
              <a:buNone/>
              <a:tabLst>
                <a:tab pos="8964613" algn="r"/>
              </a:tabLst>
              <a:defRPr/>
            </a:pPr>
            <a:r>
              <a:rPr lang="en-AU" sz="900" b="1" kern="1200" dirty="0">
                <a:solidFill>
                  <a:srgbClr val="808285"/>
                </a:solidFill>
                <a:effectLst/>
                <a:latin typeface="+mn-lt"/>
                <a:ea typeface="+mn-ea"/>
                <a:cs typeface="+mn-cs"/>
              </a:rPr>
              <a:t>King &amp; Wood Mallesons</a:t>
            </a:r>
            <a:r>
              <a:rPr lang="en-AU" sz="900" b="1" kern="1200" baseline="0" dirty="0">
                <a:solidFill>
                  <a:srgbClr val="808285"/>
                </a:solidFill>
                <a:effectLst/>
                <a:latin typeface="+mn-lt"/>
                <a:ea typeface="+mn-ea"/>
                <a:cs typeface="+mn-cs"/>
              </a:rPr>
              <a:t> /</a:t>
            </a:r>
            <a:r>
              <a:rPr lang="en-AU" sz="900" kern="1200" baseline="0" dirty="0">
                <a:solidFill>
                  <a:srgbClr val="808285"/>
                </a:solidFill>
                <a:effectLst/>
                <a:latin typeface="+mn-lt"/>
                <a:ea typeface="+mn-ea"/>
                <a:cs typeface="+mn-cs"/>
              </a:rPr>
              <a:t> </a:t>
            </a:r>
            <a:r>
              <a:rPr lang="en-AU" sz="900" kern="1200" dirty="0">
                <a:solidFill>
                  <a:srgbClr val="808285"/>
                </a:solidFill>
                <a:effectLst/>
                <a:latin typeface="+mn-lt"/>
                <a:ea typeface="+mn-ea"/>
                <a:cs typeface="+mn-cs"/>
              </a:rPr>
              <a:t>www.kwm.com</a:t>
            </a:r>
          </a:p>
        </p:txBody>
      </p:sp>
    </p:spTree>
    <p:extLst>
      <p:ext uri="{BB962C8B-B14F-4D97-AF65-F5344CB8AC3E}">
        <p14:creationId xmlns:p14="http://schemas.microsoft.com/office/powerpoint/2010/main" val="59460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n-AU"/>
              <a:t>Recommendations</a:t>
            </a:r>
          </a:p>
        </p:txBody>
      </p:sp>
      <p:sp>
        <p:nvSpPr>
          <p:cNvPr id="2" name="Slide Number Placeholder 1"/>
          <p:cNvSpPr>
            <a:spLocks noGrp="1"/>
          </p:cNvSpPr>
          <p:nvPr>
            <p:ph type="sldNum" sz="quarter" idx="10"/>
          </p:nvPr>
        </p:nvSpPr>
        <p:spPr/>
        <p:txBody>
          <a:bodyPr/>
          <a:lstStyle/>
          <a:p>
            <a:fld id="{6FBBF496-5E13-422D-AD74-55F6AC90CA92}" type="slidenum">
              <a:rPr lang="en-AU" smtClean="0"/>
              <a:pPr/>
              <a:t>18</a:t>
            </a:fld>
            <a:endParaRPr lang="en-AU"/>
          </a:p>
        </p:txBody>
      </p:sp>
      <p:sp>
        <p:nvSpPr>
          <p:cNvPr id="8" name="Text Placeholder 7"/>
          <p:cNvSpPr>
            <a:spLocks noGrp="1"/>
          </p:cNvSpPr>
          <p:nvPr>
            <p:ph type="body" sz="quarter" idx="12"/>
          </p:nvPr>
        </p:nvSpPr>
        <p:spPr>
          <a:xfrm>
            <a:off x="360000" y="1093585"/>
            <a:ext cx="8406000" cy="3801515"/>
          </a:xfrm>
        </p:spPr>
        <p:txBody>
          <a:bodyPr>
            <a:normAutofit lnSpcReduction="10000"/>
          </a:bodyPr>
          <a:lstStyle/>
          <a:p>
            <a:pPr marL="514350" indent="-514350">
              <a:lnSpc>
                <a:spcPct val="160000"/>
              </a:lnSpc>
              <a:buClr>
                <a:schemeClr val="tx2"/>
              </a:buClr>
              <a:buFont typeface="+mj-lt"/>
              <a:buAutoNum type="arabicPeriod"/>
            </a:pPr>
            <a:r>
              <a:rPr lang="en-AU" sz="1800">
                <a:solidFill>
                  <a:schemeClr val="tx2"/>
                </a:solidFill>
              </a:rPr>
              <a:t>Effective implementation and enforcement of laws</a:t>
            </a:r>
          </a:p>
          <a:p>
            <a:pPr marL="514350" indent="-514350">
              <a:lnSpc>
                <a:spcPct val="160000"/>
              </a:lnSpc>
              <a:buClr>
                <a:schemeClr val="tx2"/>
              </a:buClr>
              <a:buFont typeface="+mj-lt"/>
              <a:buAutoNum type="arabicPeriod"/>
            </a:pPr>
            <a:r>
              <a:rPr lang="en-AU" sz="1800">
                <a:solidFill>
                  <a:schemeClr val="tx2"/>
                </a:solidFill>
              </a:rPr>
              <a:t>Raise government, business and public awareness</a:t>
            </a:r>
          </a:p>
          <a:p>
            <a:pPr marL="514350" indent="-514350">
              <a:lnSpc>
                <a:spcPct val="160000"/>
              </a:lnSpc>
              <a:buClr>
                <a:schemeClr val="tx2"/>
              </a:buClr>
              <a:buFont typeface="+mj-lt"/>
              <a:buAutoNum type="arabicPeriod"/>
            </a:pPr>
            <a:r>
              <a:rPr lang="en-AU" sz="1800">
                <a:solidFill>
                  <a:schemeClr val="tx2"/>
                </a:solidFill>
              </a:rPr>
              <a:t>Require businesses to comply with human rights principles</a:t>
            </a:r>
          </a:p>
          <a:p>
            <a:pPr marL="514350" indent="-514350">
              <a:lnSpc>
                <a:spcPct val="160000"/>
              </a:lnSpc>
              <a:buClr>
                <a:schemeClr val="tx2"/>
              </a:buClr>
              <a:buFont typeface="+mj-lt"/>
              <a:buAutoNum type="arabicPeriod"/>
            </a:pPr>
            <a:r>
              <a:rPr lang="en-AU" sz="1800">
                <a:solidFill>
                  <a:schemeClr val="tx2"/>
                </a:solidFill>
              </a:rPr>
              <a:t>Collaboration between countries on a follow-up project on guiding principles</a:t>
            </a:r>
          </a:p>
          <a:p>
            <a:pPr marL="514350" indent="-514350">
              <a:lnSpc>
                <a:spcPct val="160000"/>
              </a:lnSpc>
              <a:buClr>
                <a:schemeClr val="tx2"/>
              </a:buClr>
              <a:buFont typeface="+mj-lt"/>
              <a:buAutoNum type="arabicPeriod"/>
            </a:pPr>
            <a:r>
              <a:rPr lang="en-AU" sz="1800">
                <a:solidFill>
                  <a:schemeClr val="tx2"/>
                </a:solidFill>
              </a:rPr>
              <a:t>Integrate child’s rights into existing environmental impact assessments</a:t>
            </a:r>
          </a:p>
          <a:p>
            <a:pPr marL="514350" indent="-514350">
              <a:lnSpc>
                <a:spcPct val="160000"/>
              </a:lnSpc>
              <a:buClr>
                <a:schemeClr val="tx2"/>
              </a:buClr>
              <a:buFont typeface="+mj-lt"/>
              <a:buAutoNum type="arabicPeriod"/>
            </a:pPr>
            <a:r>
              <a:rPr lang="en-AU" sz="1800">
                <a:solidFill>
                  <a:schemeClr val="tx2"/>
                </a:solidFill>
              </a:rPr>
              <a:t>Collaboration between neighbouring states in preventing transboundary harms</a:t>
            </a:r>
          </a:p>
          <a:p>
            <a:pPr marL="514350" indent="-514350">
              <a:lnSpc>
                <a:spcPct val="160000"/>
              </a:lnSpc>
              <a:buClr>
                <a:schemeClr val="tx2"/>
              </a:buClr>
              <a:buFont typeface="+mj-lt"/>
              <a:buAutoNum type="arabicPeriod"/>
            </a:pPr>
            <a:r>
              <a:rPr lang="en-AU" sz="1800">
                <a:solidFill>
                  <a:schemeClr val="tx2"/>
                </a:solidFill>
              </a:rPr>
              <a:t>Implement existing special rapporteur report recommendations</a:t>
            </a:r>
          </a:p>
          <a:p>
            <a:pPr marL="514350" indent="-514350">
              <a:lnSpc>
                <a:spcPct val="160000"/>
              </a:lnSpc>
              <a:buClr>
                <a:schemeClr val="tx2"/>
              </a:buClr>
              <a:buFont typeface="+mj-lt"/>
              <a:buAutoNum type="arabicPeriod"/>
            </a:pPr>
            <a:r>
              <a:rPr lang="en-AU" sz="1800">
                <a:solidFill>
                  <a:schemeClr val="tx2"/>
                </a:solidFill>
              </a:rPr>
              <a:t>Encourage a multi-sectoral approach from human rights bodies</a:t>
            </a:r>
          </a:p>
        </p:txBody>
      </p:sp>
      <p:pic>
        <p:nvPicPr>
          <p:cNvPr id="26" name="Graphic 25" descr="Lightbulb and gear">
            <a:extLst>
              <a:ext uri="{FF2B5EF4-FFF2-40B4-BE49-F238E27FC236}">
                <a16:creationId xmlns:a16="http://schemas.microsoft.com/office/drawing/2014/main" id="{31C37F2B-49B5-4486-B693-97F95A35C6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712" y="1089450"/>
            <a:ext cx="1482300" cy="1482300"/>
          </a:xfrm>
          <a:prstGeom prst="rect">
            <a:avLst/>
          </a:prstGeom>
        </p:spPr>
      </p:pic>
      <p:sp>
        <p:nvSpPr>
          <p:cNvPr id="7" name="TextBox 6">
            <a:extLst>
              <a:ext uri="{FF2B5EF4-FFF2-40B4-BE49-F238E27FC236}">
                <a16:creationId xmlns:a16="http://schemas.microsoft.com/office/drawing/2014/main" id="{88CAA2EE-3AEB-4792-B330-07B54B1EE01B}"/>
              </a:ext>
            </a:extLst>
          </p:cNvPr>
          <p:cNvSpPr txBox="1">
            <a:spLocks/>
          </p:cNvSpPr>
          <p:nvPr/>
        </p:nvSpPr>
        <p:spPr>
          <a:xfrm>
            <a:off x="3026091" y="4895100"/>
            <a:ext cx="2200873" cy="151200"/>
          </a:xfrm>
          <a:prstGeom prst="rect">
            <a:avLst/>
          </a:prstGeom>
          <a:noFill/>
        </p:spPr>
        <p:txBody>
          <a:bodyPr wrap="none" lIns="0" r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 typeface="Symbol"/>
              <a:buNone/>
              <a:tabLst>
                <a:tab pos="8964613" algn="r"/>
              </a:tabLst>
              <a:defRPr/>
            </a:pPr>
            <a:r>
              <a:rPr lang="en-AU" sz="900" b="1" kern="1200" dirty="0">
                <a:solidFill>
                  <a:srgbClr val="808285"/>
                </a:solidFill>
                <a:effectLst/>
                <a:latin typeface="+mn-lt"/>
                <a:ea typeface="+mn-ea"/>
                <a:cs typeface="+mn-cs"/>
              </a:rPr>
              <a:t>King &amp; Wood Mallesons</a:t>
            </a:r>
            <a:r>
              <a:rPr lang="en-AU" sz="900" b="1" kern="1200" baseline="0" dirty="0">
                <a:solidFill>
                  <a:srgbClr val="808285"/>
                </a:solidFill>
                <a:effectLst/>
                <a:latin typeface="+mn-lt"/>
                <a:ea typeface="+mn-ea"/>
                <a:cs typeface="+mn-cs"/>
              </a:rPr>
              <a:t> /</a:t>
            </a:r>
            <a:r>
              <a:rPr lang="en-AU" sz="900" kern="1200" baseline="0" dirty="0">
                <a:solidFill>
                  <a:srgbClr val="808285"/>
                </a:solidFill>
                <a:effectLst/>
                <a:latin typeface="+mn-lt"/>
                <a:ea typeface="+mn-ea"/>
                <a:cs typeface="+mn-cs"/>
              </a:rPr>
              <a:t> </a:t>
            </a:r>
            <a:r>
              <a:rPr lang="en-AU" sz="900" kern="1200" dirty="0">
                <a:solidFill>
                  <a:srgbClr val="808285"/>
                </a:solidFill>
                <a:effectLst/>
                <a:latin typeface="+mn-lt"/>
                <a:ea typeface="+mn-ea"/>
                <a:cs typeface="+mn-cs"/>
              </a:rPr>
              <a:t>www.kwm.com</a:t>
            </a:r>
          </a:p>
        </p:txBody>
      </p:sp>
    </p:spTree>
    <p:extLst>
      <p:ext uri="{BB962C8B-B14F-4D97-AF65-F5344CB8AC3E}">
        <p14:creationId xmlns:p14="http://schemas.microsoft.com/office/powerpoint/2010/main" val="1098988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574C4-AC63-6346-A519-70E292839BC8}"/>
              </a:ext>
            </a:extLst>
          </p:cNvPr>
          <p:cNvSpPr>
            <a:spLocks noGrp="1"/>
          </p:cNvSpPr>
          <p:nvPr>
            <p:ph type="sldNum" sz="quarter" idx="10"/>
          </p:nvPr>
        </p:nvSpPr>
        <p:spPr/>
        <p:txBody>
          <a:bodyPr/>
          <a:lstStyle/>
          <a:p>
            <a:fld id="{9E9BC324-87D9-4F3A-AF80-305003183E1D}" type="slidenum">
              <a:rPr lang="en-AU" smtClean="0"/>
              <a:pPr/>
              <a:t>19</a:t>
            </a:fld>
            <a:endParaRPr lang="en-AU"/>
          </a:p>
        </p:txBody>
      </p:sp>
      <p:sp>
        <p:nvSpPr>
          <p:cNvPr id="3" name="Title 2">
            <a:extLst>
              <a:ext uri="{FF2B5EF4-FFF2-40B4-BE49-F238E27FC236}">
                <a16:creationId xmlns:a16="http://schemas.microsoft.com/office/drawing/2014/main" id="{EB95D68F-C93C-B64D-AD05-33FDC545D626}"/>
              </a:ext>
            </a:extLst>
          </p:cNvPr>
          <p:cNvSpPr>
            <a:spLocks noGrp="1"/>
          </p:cNvSpPr>
          <p:nvPr>
            <p:ph type="title"/>
          </p:nvPr>
        </p:nvSpPr>
        <p:spPr>
          <a:xfrm>
            <a:off x="359999" y="208392"/>
            <a:ext cx="8666013" cy="540000"/>
          </a:xfrm>
        </p:spPr>
        <p:txBody>
          <a:bodyPr/>
          <a:lstStyle/>
          <a:p>
            <a:r>
              <a:rPr lang="en-GB" sz="3600" dirty="0"/>
              <a:t>Examples of what this looks like in practice</a:t>
            </a:r>
          </a:p>
        </p:txBody>
      </p:sp>
      <p:pic>
        <p:nvPicPr>
          <p:cNvPr id="15" name="Picture 14">
            <a:extLst>
              <a:ext uri="{FF2B5EF4-FFF2-40B4-BE49-F238E27FC236}">
                <a16:creationId xmlns:a16="http://schemas.microsoft.com/office/drawing/2014/main" id="{591AF7EF-AAA9-43F6-A254-D4904E700786}"/>
              </a:ext>
            </a:extLst>
          </p:cNvPr>
          <p:cNvPicPr>
            <a:picLocks noChangeAspect="1"/>
          </p:cNvPicPr>
          <p:nvPr/>
        </p:nvPicPr>
        <p:blipFill>
          <a:blip r:embed="rId3"/>
          <a:stretch>
            <a:fillRect/>
          </a:stretch>
        </p:blipFill>
        <p:spPr>
          <a:xfrm>
            <a:off x="146870" y="1053006"/>
            <a:ext cx="4545637" cy="812665"/>
          </a:xfrm>
          <a:prstGeom prst="rect">
            <a:avLst/>
          </a:prstGeom>
        </p:spPr>
      </p:pic>
      <p:pic>
        <p:nvPicPr>
          <p:cNvPr id="1026" name="Picture 2" descr="UNICEF/UNI207485/Chalasani">
            <a:extLst>
              <a:ext uri="{FF2B5EF4-FFF2-40B4-BE49-F238E27FC236}">
                <a16:creationId xmlns:a16="http://schemas.microsoft.com/office/drawing/2014/main" id="{7AD25C79-DD99-4108-8557-24A50DB754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83" y="841099"/>
            <a:ext cx="2308334" cy="1297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ople take part in a climate strike in Cali, Colombia, on September 20, 2019,">
            <a:extLst>
              <a:ext uri="{FF2B5EF4-FFF2-40B4-BE49-F238E27FC236}">
                <a16:creationId xmlns:a16="http://schemas.microsoft.com/office/drawing/2014/main" id="{398BFBBD-FBE0-44D7-98DB-EB4FAB9838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4847" y="3485073"/>
            <a:ext cx="2345441" cy="15636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0F05309-3CD4-4D7F-A809-F044FD4BE394}"/>
              </a:ext>
            </a:extLst>
          </p:cNvPr>
          <p:cNvPicPr>
            <a:picLocks noChangeAspect="1"/>
          </p:cNvPicPr>
          <p:nvPr/>
        </p:nvPicPr>
        <p:blipFill>
          <a:blip r:embed="rId6"/>
          <a:stretch>
            <a:fillRect/>
          </a:stretch>
        </p:blipFill>
        <p:spPr>
          <a:xfrm>
            <a:off x="198006" y="1953353"/>
            <a:ext cx="2471229" cy="2648954"/>
          </a:xfrm>
          <a:prstGeom prst="rect">
            <a:avLst/>
          </a:prstGeom>
        </p:spPr>
      </p:pic>
      <p:pic>
        <p:nvPicPr>
          <p:cNvPr id="19" name="Picture 18">
            <a:extLst>
              <a:ext uri="{FF2B5EF4-FFF2-40B4-BE49-F238E27FC236}">
                <a16:creationId xmlns:a16="http://schemas.microsoft.com/office/drawing/2014/main" id="{16FF2D18-B3C8-4C31-836E-97860A88001D}"/>
              </a:ext>
            </a:extLst>
          </p:cNvPr>
          <p:cNvPicPr>
            <a:picLocks noChangeAspect="1"/>
          </p:cNvPicPr>
          <p:nvPr/>
        </p:nvPicPr>
        <p:blipFill>
          <a:blip r:embed="rId7"/>
          <a:stretch>
            <a:fillRect/>
          </a:stretch>
        </p:blipFill>
        <p:spPr>
          <a:xfrm>
            <a:off x="2934650" y="2350501"/>
            <a:ext cx="4028059" cy="632449"/>
          </a:xfrm>
          <a:prstGeom prst="rect">
            <a:avLst/>
          </a:prstGeom>
        </p:spPr>
      </p:pic>
      <p:pic>
        <p:nvPicPr>
          <p:cNvPr id="20" name="Picture 19">
            <a:extLst>
              <a:ext uri="{FF2B5EF4-FFF2-40B4-BE49-F238E27FC236}">
                <a16:creationId xmlns:a16="http://schemas.microsoft.com/office/drawing/2014/main" id="{4DE5BA2B-CFC7-4DB3-AE66-A224196BC48B}"/>
              </a:ext>
            </a:extLst>
          </p:cNvPr>
          <p:cNvPicPr>
            <a:picLocks noChangeAspect="1"/>
          </p:cNvPicPr>
          <p:nvPr/>
        </p:nvPicPr>
        <p:blipFill>
          <a:blip r:embed="rId8"/>
          <a:stretch>
            <a:fillRect/>
          </a:stretch>
        </p:blipFill>
        <p:spPr>
          <a:xfrm>
            <a:off x="2802192" y="3255873"/>
            <a:ext cx="3839698" cy="1563627"/>
          </a:xfrm>
          <a:prstGeom prst="rect">
            <a:avLst/>
          </a:prstGeom>
        </p:spPr>
      </p:pic>
      <p:pic>
        <p:nvPicPr>
          <p:cNvPr id="23" name="Picture 22">
            <a:extLst>
              <a:ext uri="{FF2B5EF4-FFF2-40B4-BE49-F238E27FC236}">
                <a16:creationId xmlns:a16="http://schemas.microsoft.com/office/drawing/2014/main" id="{A680FFFD-5DBE-4037-9640-B771621D11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pic>
        <p:nvPicPr>
          <p:cNvPr id="1030" name="Picture 6" descr="Image result for ASEAN Agreement on Transboundary Haze Pollution">
            <a:extLst>
              <a:ext uri="{FF2B5EF4-FFF2-40B4-BE49-F238E27FC236}">
                <a16:creationId xmlns:a16="http://schemas.microsoft.com/office/drawing/2014/main" id="{87E32F95-D728-41F0-B409-07693A9C2BA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40404" y="841099"/>
            <a:ext cx="1795261" cy="253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0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34B8F0-465E-904B-9B17-29324CACE0DD}"/>
              </a:ext>
            </a:extLst>
          </p:cNvPr>
          <p:cNvSpPr>
            <a:spLocks noGrp="1"/>
          </p:cNvSpPr>
          <p:nvPr>
            <p:ph type="sldNum" sz="quarter" idx="10"/>
          </p:nvPr>
        </p:nvSpPr>
        <p:spPr/>
        <p:txBody>
          <a:bodyPr/>
          <a:lstStyle/>
          <a:p>
            <a:fld id="{9E9BC324-87D9-4F3A-AF80-305003183E1D}" type="slidenum">
              <a:rPr lang="en-AU" smtClean="0"/>
              <a:pPr/>
              <a:t>2</a:t>
            </a:fld>
            <a:endParaRPr lang="en-AU"/>
          </a:p>
        </p:txBody>
      </p:sp>
      <p:sp>
        <p:nvSpPr>
          <p:cNvPr id="3" name="Title 2">
            <a:extLst>
              <a:ext uri="{FF2B5EF4-FFF2-40B4-BE49-F238E27FC236}">
                <a16:creationId xmlns:a16="http://schemas.microsoft.com/office/drawing/2014/main" id="{85622848-099E-5E44-B1E3-4C5E7FFB5C91}"/>
              </a:ext>
            </a:extLst>
          </p:cNvPr>
          <p:cNvSpPr>
            <a:spLocks noGrp="1"/>
          </p:cNvSpPr>
          <p:nvPr>
            <p:ph type="title"/>
          </p:nvPr>
        </p:nvSpPr>
        <p:spPr/>
        <p:txBody>
          <a:bodyPr/>
          <a:lstStyle/>
          <a:p>
            <a:r>
              <a:rPr lang="en-GB"/>
              <a:t>Why Children?</a:t>
            </a:r>
          </a:p>
        </p:txBody>
      </p:sp>
      <p:pic>
        <p:nvPicPr>
          <p:cNvPr id="4" name="Picture 3">
            <a:extLst>
              <a:ext uri="{FF2B5EF4-FFF2-40B4-BE49-F238E27FC236}">
                <a16:creationId xmlns:a16="http://schemas.microsoft.com/office/drawing/2014/main" id="{024DCCB8-46A7-074B-9DD6-32ED429E850E}"/>
              </a:ext>
            </a:extLst>
          </p:cNvPr>
          <p:cNvPicPr>
            <a:picLocks noChangeAspect="1"/>
          </p:cNvPicPr>
          <p:nvPr/>
        </p:nvPicPr>
        <p:blipFill>
          <a:blip r:embed="rId3">
            <a:biLevel thresh="75000"/>
          </a:blip>
          <a:stretch>
            <a:fillRect/>
          </a:stretch>
        </p:blipFill>
        <p:spPr>
          <a:xfrm>
            <a:off x="3749785" y="1684442"/>
            <a:ext cx="1501283" cy="1956217"/>
          </a:xfrm>
          <a:prstGeom prst="rect">
            <a:avLst/>
          </a:prstGeom>
        </p:spPr>
      </p:pic>
      <p:cxnSp>
        <p:nvCxnSpPr>
          <p:cNvPr id="5" name="Straight Connector 4">
            <a:extLst>
              <a:ext uri="{FF2B5EF4-FFF2-40B4-BE49-F238E27FC236}">
                <a16:creationId xmlns:a16="http://schemas.microsoft.com/office/drawing/2014/main" id="{434E2DF3-46CA-564B-AC6C-8DD8F3B71CF0}"/>
              </a:ext>
            </a:extLst>
          </p:cNvPr>
          <p:cNvCxnSpPr/>
          <p:nvPr/>
        </p:nvCxnSpPr>
        <p:spPr>
          <a:xfrm flipV="1">
            <a:off x="5598826" y="1470833"/>
            <a:ext cx="1382843" cy="483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3999BCD-5635-DA41-A215-867C24C62768}"/>
              </a:ext>
            </a:extLst>
          </p:cNvPr>
          <p:cNvCxnSpPr>
            <a:cxnSpLocks/>
          </p:cNvCxnSpPr>
          <p:nvPr/>
        </p:nvCxnSpPr>
        <p:spPr>
          <a:xfrm flipV="1">
            <a:off x="5598827" y="2670641"/>
            <a:ext cx="14762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91DF37-2901-634D-B549-5267E9BF54E4}"/>
              </a:ext>
            </a:extLst>
          </p:cNvPr>
          <p:cNvCxnSpPr>
            <a:cxnSpLocks/>
          </p:cNvCxnSpPr>
          <p:nvPr/>
        </p:nvCxnSpPr>
        <p:spPr>
          <a:xfrm>
            <a:off x="5598826" y="3387018"/>
            <a:ext cx="1476261" cy="530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281018-1633-AC42-A568-19A2001EAFBD}"/>
              </a:ext>
            </a:extLst>
          </p:cNvPr>
          <p:cNvCxnSpPr>
            <a:cxnSpLocks/>
          </p:cNvCxnSpPr>
          <p:nvPr/>
        </p:nvCxnSpPr>
        <p:spPr>
          <a:xfrm flipV="1">
            <a:off x="2021404" y="3387019"/>
            <a:ext cx="1380623" cy="684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EE7107-7ACE-5E43-BA44-4C0107724C48}"/>
              </a:ext>
            </a:extLst>
          </p:cNvPr>
          <p:cNvCxnSpPr>
            <a:cxnSpLocks/>
          </p:cNvCxnSpPr>
          <p:nvPr/>
        </p:nvCxnSpPr>
        <p:spPr>
          <a:xfrm flipV="1">
            <a:off x="1742607" y="2675020"/>
            <a:ext cx="1659421" cy="11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17379-DA73-1A43-9EE2-BF0666999A94}"/>
              </a:ext>
            </a:extLst>
          </p:cNvPr>
          <p:cNvCxnSpPr>
            <a:cxnSpLocks/>
          </p:cNvCxnSpPr>
          <p:nvPr/>
        </p:nvCxnSpPr>
        <p:spPr>
          <a:xfrm>
            <a:off x="1742607" y="1448257"/>
            <a:ext cx="1659421" cy="65275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D30804E-7D3E-3E44-A4B3-B58F6A45921D}"/>
              </a:ext>
            </a:extLst>
          </p:cNvPr>
          <p:cNvSpPr txBox="1"/>
          <p:nvPr/>
        </p:nvSpPr>
        <p:spPr>
          <a:xfrm>
            <a:off x="7027123" y="979772"/>
            <a:ext cx="2116877" cy="120032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Physiologically developing and hence face more dangers both physically and cognitively to extreme weather and environmental factors</a:t>
            </a:r>
          </a:p>
        </p:txBody>
      </p:sp>
      <p:sp>
        <p:nvSpPr>
          <p:cNvPr id="12" name="TextBox 11">
            <a:extLst>
              <a:ext uri="{FF2B5EF4-FFF2-40B4-BE49-F238E27FC236}">
                <a16:creationId xmlns:a16="http://schemas.microsoft.com/office/drawing/2014/main" id="{523269C2-0E95-8846-A463-795275C10F1F}"/>
              </a:ext>
            </a:extLst>
          </p:cNvPr>
          <p:cNvSpPr txBox="1"/>
          <p:nvPr/>
        </p:nvSpPr>
        <p:spPr>
          <a:xfrm>
            <a:off x="7108270" y="2374814"/>
            <a:ext cx="1613792" cy="646331"/>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Socially and economically dependent on adults</a:t>
            </a:r>
          </a:p>
        </p:txBody>
      </p:sp>
      <p:sp>
        <p:nvSpPr>
          <p:cNvPr id="13" name="TextBox 12">
            <a:extLst>
              <a:ext uri="{FF2B5EF4-FFF2-40B4-BE49-F238E27FC236}">
                <a16:creationId xmlns:a16="http://schemas.microsoft.com/office/drawing/2014/main" id="{4EFF4C06-36F1-B043-B19B-0C0A20C261D4}"/>
              </a:ext>
            </a:extLst>
          </p:cNvPr>
          <p:cNvSpPr txBox="1"/>
          <p:nvPr/>
        </p:nvSpPr>
        <p:spPr>
          <a:xfrm>
            <a:off x="151032" y="1045028"/>
            <a:ext cx="1613791" cy="1015663"/>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More vulnerable to diseases and illnesses due to under-developed immune systems</a:t>
            </a:r>
          </a:p>
        </p:txBody>
      </p:sp>
      <p:sp>
        <p:nvSpPr>
          <p:cNvPr id="14" name="TextBox 13">
            <a:extLst>
              <a:ext uri="{FF2B5EF4-FFF2-40B4-BE49-F238E27FC236}">
                <a16:creationId xmlns:a16="http://schemas.microsoft.com/office/drawing/2014/main" id="{6E927BCE-7386-6C4D-9699-D4176C94D334}"/>
              </a:ext>
            </a:extLst>
          </p:cNvPr>
          <p:cNvSpPr txBox="1"/>
          <p:nvPr/>
        </p:nvSpPr>
        <p:spPr>
          <a:xfrm>
            <a:off x="128815" y="2330666"/>
            <a:ext cx="2007179"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They face greater dangers from undernutrition</a:t>
            </a:r>
          </a:p>
          <a:p>
            <a:r>
              <a:rPr lang="en-GB" sz="1200" dirty="0">
                <a:latin typeface="Arial" panose="020B0604020202020204" pitchFamily="34" charset="0"/>
                <a:cs typeface="Arial" panose="020B0604020202020204" pitchFamily="34" charset="0"/>
              </a:rPr>
              <a:t>and diarrhoeal diseases</a:t>
            </a:r>
          </a:p>
        </p:txBody>
      </p:sp>
      <p:sp>
        <p:nvSpPr>
          <p:cNvPr id="15" name="TextBox 14">
            <a:extLst>
              <a:ext uri="{FF2B5EF4-FFF2-40B4-BE49-F238E27FC236}">
                <a16:creationId xmlns:a16="http://schemas.microsoft.com/office/drawing/2014/main" id="{481CC9C9-AB06-B84B-BFFA-3702DB881F60}"/>
              </a:ext>
            </a:extLst>
          </p:cNvPr>
          <p:cNvSpPr txBox="1"/>
          <p:nvPr/>
        </p:nvSpPr>
        <p:spPr>
          <a:xfrm>
            <a:off x="151031" y="3667184"/>
            <a:ext cx="1744062" cy="830997"/>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Not just victims but can also be agents of change in their communities</a:t>
            </a:r>
          </a:p>
        </p:txBody>
      </p:sp>
      <p:sp>
        <p:nvSpPr>
          <p:cNvPr id="16" name="Rectangle 15">
            <a:extLst>
              <a:ext uri="{FF2B5EF4-FFF2-40B4-BE49-F238E27FC236}">
                <a16:creationId xmlns:a16="http://schemas.microsoft.com/office/drawing/2014/main" id="{93B132E0-5B3C-3A42-B2A1-300EE081C7A1}"/>
              </a:ext>
            </a:extLst>
          </p:cNvPr>
          <p:cNvSpPr/>
          <p:nvPr/>
        </p:nvSpPr>
        <p:spPr>
          <a:xfrm>
            <a:off x="7125952" y="3589988"/>
            <a:ext cx="1699631"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Will bear the brunt of climate change far longer than adults</a:t>
            </a:r>
          </a:p>
        </p:txBody>
      </p:sp>
      <p:cxnSp>
        <p:nvCxnSpPr>
          <p:cNvPr id="17" name="Straight Connector 16">
            <a:extLst>
              <a:ext uri="{FF2B5EF4-FFF2-40B4-BE49-F238E27FC236}">
                <a16:creationId xmlns:a16="http://schemas.microsoft.com/office/drawing/2014/main" id="{2075875F-95B3-4E42-84BF-A88E682DEEC0}"/>
              </a:ext>
            </a:extLst>
          </p:cNvPr>
          <p:cNvCxnSpPr>
            <a:cxnSpLocks/>
          </p:cNvCxnSpPr>
          <p:nvPr/>
        </p:nvCxnSpPr>
        <p:spPr>
          <a:xfrm flipV="1">
            <a:off x="4500427" y="3709252"/>
            <a:ext cx="0" cy="291192"/>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3FC77BD-6EC8-5A45-8D26-47A3DDB1BEB4}"/>
              </a:ext>
            </a:extLst>
          </p:cNvPr>
          <p:cNvSpPr/>
          <p:nvPr/>
        </p:nvSpPr>
        <p:spPr>
          <a:xfrm>
            <a:off x="3648586" y="4071142"/>
            <a:ext cx="1699631" cy="461665"/>
          </a:xfrm>
          <a:prstGeom prst="rect">
            <a:avLst/>
          </a:prstGeom>
        </p:spPr>
        <p:txBody>
          <a:bodyPr wrap="square">
            <a:spAutoFit/>
          </a:bodyPr>
          <a:lstStyle/>
          <a:p>
            <a:pPr algn="ctr"/>
            <a:r>
              <a:rPr lang="en-GB" sz="1200">
                <a:latin typeface="Arial" panose="020B0604020202020204" pitchFamily="34" charset="0"/>
                <a:cs typeface="Arial" panose="020B0604020202020204" pitchFamily="34" charset="0"/>
              </a:rPr>
              <a:t>Poor children are especially vulnerable</a:t>
            </a:r>
          </a:p>
        </p:txBody>
      </p:sp>
      <p:pic>
        <p:nvPicPr>
          <p:cNvPr id="21" name="Picture 20">
            <a:extLst>
              <a:ext uri="{FF2B5EF4-FFF2-40B4-BE49-F238E27FC236}">
                <a16:creationId xmlns:a16="http://schemas.microsoft.com/office/drawing/2014/main" id="{AB744A62-73AA-47C5-ACE3-AD8A7540F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sp>
        <p:nvSpPr>
          <p:cNvPr id="19" name="Rectangle 18">
            <a:extLst>
              <a:ext uri="{FF2B5EF4-FFF2-40B4-BE49-F238E27FC236}">
                <a16:creationId xmlns:a16="http://schemas.microsoft.com/office/drawing/2014/main" id="{A5F08915-FFC1-40EA-9995-0B4FD3EECBD3}"/>
              </a:ext>
            </a:extLst>
          </p:cNvPr>
          <p:cNvSpPr/>
          <p:nvPr/>
        </p:nvSpPr>
        <p:spPr>
          <a:xfrm>
            <a:off x="1777776" y="4589610"/>
            <a:ext cx="6771404" cy="483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Convention on the Rights of the Child </a:t>
            </a:r>
          </a:p>
          <a:p>
            <a:pPr algn="ctr"/>
            <a:r>
              <a:rPr lang="en-US" sz="1050" dirty="0"/>
              <a:t>Articles on survival and development, health (including considering environmental pollution risks), adequate standard of living, education</a:t>
            </a:r>
          </a:p>
        </p:txBody>
      </p:sp>
    </p:spTree>
    <p:extLst>
      <p:ext uri="{BB962C8B-B14F-4D97-AF65-F5344CB8AC3E}">
        <p14:creationId xmlns:p14="http://schemas.microsoft.com/office/powerpoint/2010/main" val="2970713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574C4-AC63-6346-A519-70E292839BC8}"/>
              </a:ext>
            </a:extLst>
          </p:cNvPr>
          <p:cNvSpPr>
            <a:spLocks noGrp="1"/>
          </p:cNvSpPr>
          <p:nvPr>
            <p:ph type="sldNum" sz="quarter" idx="10"/>
          </p:nvPr>
        </p:nvSpPr>
        <p:spPr/>
        <p:txBody>
          <a:bodyPr/>
          <a:lstStyle/>
          <a:p>
            <a:fld id="{9E9BC324-87D9-4F3A-AF80-305003183E1D}" type="slidenum">
              <a:rPr lang="en-AU" smtClean="0"/>
              <a:pPr/>
              <a:t>20</a:t>
            </a:fld>
            <a:endParaRPr lang="en-AU"/>
          </a:p>
        </p:txBody>
      </p:sp>
      <p:sp>
        <p:nvSpPr>
          <p:cNvPr id="3" name="Title 2">
            <a:extLst>
              <a:ext uri="{FF2B5EF4-FFF2-40B4-BE49-F238E27FC236}">
                <a16:creationId xmlns:a16="http://schemas.microsoft.com/office/drawing/2014/main" id="{EB95D68F-C93C-B64D-AD05-33FDC545D626}"/>
              </a:ext>
            </a:extLst>
          </p:cNvPr>
          <p:cNvSpPr>
            <a:spLocks noGrp="1"/>
          </p:cNvSpPr>
          <p:nvPr>
            <p:ph type="title"/>
          </p:nvPr>
        </p:nvSpPr>
        <p:spPr>
          <a:xfrm>
            <a:off x="359999" y="378000"/>
            <a:ext cx="8666013" cy="540000"/>
          </a:xfrm>
        </p:spPr>
        <p:txBody>
          <a:bodyPr/>
          <a:lstStyle/>
          <a:p>
            <a:r>
              <a:rPr lang="en-GB" sz="3600" dirty="0"/>
              <a:t>Thank you</a:t>
            </a:r>
          </a:p>
        </p:txBody>
      </p:sp>
      <p:pic>
        <p:nvPicPr>
          <p:cNvPr id="10" name="Picture 9">
            <a:hlinkClick r:id="rId3"/>
            <a:extLst>
              <a:ext uri="{FF2B5EF4-FFF2-40B4-BE49-F238E27FC236}">
                <a16:creationId xmlns:a16="http://schemas.microsoft.com/office/drawing/2014/main" id="{9B000003-6B1F-4F43-A8A7-B4E4B2714CCD}"/>
              </a:ext>
            </a:extLst>
          </p:cNvPr>
          <p:cNvPicPr>
            <a:picLocks noChangeAspect="1"/>
          </p:cNvPicPr>
          <p:nvPr/>
        </p:nvPicPr>
        <p:blipFill>
          <a:blip r:embed="rId4"/>
          <a:stretch>
            <a:fillRect/>
          </a:stretch>
        </p:blipFill>
        <p:spPr>
          <a:xfrm>
            <a:off x="1361306" y="1140344"/>
            <a:ext cx="6067425" cy="3448050"/>
          </a:xfrm>
          <a:prstGeom prst="rect">
            <a:avLst/>
          </a:prstGeom>
        </p:spPr>
      </p:pic>
      <p:pic>
        <p:nvPicPr>
          <p:cNvPr id="11" name="Picture 10">
            <a:extLst>
              <a:ext uri="{FF2B5EF4-FFF2-40B4-BE49-F238E27FC236}">
                <a16:creationId xmlns:a16="http://schemas.microsoft.com/office/drawing/2014/main" id="{23A55D2C-DCAA-4CF2-979E-3A2A1494A1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spTree>
    <p:extLst>
      <p:ext uri="{BB962C8B-B14F-4D97-AF65-F5344CB8AC3E}">
        <p14:creationId xmlns:p14="http://schemas.microsoft.com/office/powerpoint/2010/main" val="366381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574C4-AC63-6346-A519-70E292839BC8}"/>
              </a:ext>
            </a:extLst>
          </p:cNvPr>
          <p:cNvSpPr>
            <a:spLocks noGrp="1"/>
          </p:cNvSpPr>
          <p:nvPr>
            <p:ph type="sldNum" sz="quarter" idx="10"/>
          </p:nvPr>
        </p:nvSpPr>
        <p:spPr/>
        <p:txBody>
          <a:bodyPr/>
          <a:lstStyle/>
          <a:p>
            <a:fld id="{9E9BC324-87D9-4F3A-AF80-305003183E1D}" type="slidenum">
              <a:rPr lang="en-AU" smtClean="0"/>
              <a:pPr/>
              <a:t>3</a:t>
            </a:fld>
            <a:endParaRPr lang="en-AU"/>
          </a:p>
        </p:txBody>
      </p:sp>
      <p:sp>
        <p:nvSpPr>
          <p:cNvPr id="3" name="Title 2">
            <a:extLst>
              <a:ext uri="{FF2B5EF4-FFF2-40B4-BE49-F238E27FC236}">
                <a16:creationId xmlns:a16="http://schemas.microsoft.com/office/drawing/2014/main" id="{EB95D68F-C93C-B64D-AD05-33FDC545D626}"/>
              </a:ext>
            </a:extLst>
          </p:cNvPr>
          <p:cNvSpPr>
            <a:spLocks noGrp="1"/>
          </p:cNvSpPr>
          <p:nvPr>
            <p:ph type="title"/>
          </p:nvPr>
        </p:nvSpPr>
        <p:spPr/>
        <p:txBody>
          <a:bodyPr/>
          <a:lstStyle/>
          <a:p>
            <a:r>
              <a:rPr lang="en-GB" sz="3600"/>
              <a:t>Climate Change Impacts on Children</a:t>
            </a:r>
          </a:p>
        </p:txBody>
      </p:sp>
      <p:pic>
        <p:nvPicPr>
          <p:cNvPr id="4" name="Picture 3">
            <a:extLst>
              <a:ext uri="{FF2B5EF4-FFF2-40B4-BE49-F238E27FC236}">
                <a16:creationId xmlns:a16="http://schemas.microsoft.com/office/drawing/2014/main" id="{592D0BEE-3C19-8144-A8C2-3661D031DE83}"/>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ackgroundRemoval t="10000" b="90000" l="10000" r="90000">
                        <a14:foregroundMark x1="44286" y1="26613" x2="44286" y2="26613"/>
                        <a14:foregroundMark x1="33571" y1="89516" x2="33571" y2="89516"/>
                      </a14:backgroundRemoval>
                    </a14:imgEffect>
                    <a14:imgEffect>
                      <a14:sharpenSoften amount="100000"/>
                    </a14:imgEffect>
                    <a14:imgEffect>
                      <a14:brightnessContrast contrast="-64000"/>
                    </a14:imgEffect>
                  </a14:imgLayer>
                </a14:imgProps>
              </a:ext>
            </a:extLst>
          </a:blip>
          <a:stretch>
            <a:fillRect/>
          </a:stretch>
        </p:blipFill>
        <p:spPr>
          <a:xfrm>
            <a:off x="3172512" y="1610597"/>
            <a:ext cx="1154172" cy="1022267"/>
          </a:xfrm>
          <a:prstGeom prst="rect">
            <a:avLst/>
          </a:prstGeom>
        </p:spPr>
      </p:pic>
      <p:pic>
        <p:nvPicPr>
          <p:cNvPr id="5" name="Picture 4">
            <a:extLst>
              <a:ext uri="{FF2B5EF4-FFF2-40B4-BE49-F238E27FC236}">
                <a16:creationId xmlns:a16="http://schemas.microsoft.com/office/drawing/2014/main" id="{988A7835-E3C3-0647-91A2-B6977AFD0F67}"/>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backgroundRemoval t="10000" b="90000" l="10000" r="90000">
                        <a14:foregroundMark x1="52500" y1="81250" x2="52500" y2="81250"/>
                        <a14:foregroundMark x1="51250" y1="44375" x2="51250" y2="44375"/>
                      </a14:backgroundRemoval>
                    </a14:imgEffect>
                    <a14:imgEffect>
                      <a14:sharpenSoften amount="69000"/>
                    </a14:imgEffect>
                    <a14:imgEffect>
                      <a14:brightnessContrast contrast="-40000"/>
                    </a14:imgEffect>
                  </a14:imgLayer>
                </a14:imgProps>
              </a:ext>
            </a:extLst>
          </a:blip>
          <a:stretch>
            <a:fillRect/>
          </a:stretch>
        </p:blipFill>
        <p:spPr>
          <a:xfrm>
            <a:off x="642177" y="1558435"/>
            <a:ext cx="1106485" cy="1106485"/>
          </a:xfrm>
          <a:prstGeom prst="rect">
            <a:avLst/>
          </a:prstGeom>
        </p:spPr>
      </p:pic>
      <p:pic>
        <p:nvPicPr>
          <p:cNvPr id="6" name="Picture 5">
            <a:extLst>
              <a:ext uri="{FF2B5EF4-FFF2-40B4-BE49-F238E27FC236}">
                <a16:creationId xmlns:a16="http://schemas.microsoft.com/office/drawing/2014/main" id="{2F5E3C51-0F6C-9D49-B60B-0D271B3B5374}"/>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backgroundRemoval t="10000" b="90000" l="10000" r="90000">
                        <a14:foregroundMark x1="35366" y1="27564" x2="35366" y2="27564"/>
                        <a14:foregroundMark x1="35366" y1="33333" x2="35366" y2="33333"/>
                        <a14:foregroundMark x1="35976" y1="37821" x2="35976" y2="37821"/>
                        <a14:foregroundMark x1="35976" y1="42308" x2="35976" y2="42308"/>
                        <a14:foregroundMark x1="50000" y1="55769" x2="50000" y2="55769"/>
                        <a14:foregroundMark x1="56707" y1="51282" x2="56707" y2="51282"/>
                        <a14:foregroundMark x1="64634" y1="46154" x2="64634" y2="46154"/>
                        <a14:foregroundMark x1="71341" y1="42949" x2="71341" y2="42949"/>
                        <a14:foregroundMark x1="78049" y1="46154" x2="78049" y2="46154"/>
                        <a14:foregroundMark x1="84756" y1="44872" x2="84756" y2="44872"/>
                      </a14:backgroundRemoval>
                    </a14:imgEffect>
                    <a14:imgEffect>
                      <a14:sharpenSoften amount="61000"/>
                    </a14:imgEffect>
                    <a14:imgEffect>
                      <a14:brightnessContrast contrast="-40000"/>
                    </a14:imgEffect>
                  </a14:imgLayer>
                </a14:imgProps>
              </a:ext>
            </a:extLst>
          </a:blip>
          <a:stretch>
            <a:fillRect/>
          </a:stretch>
        </p:blipFill>
        <p:spPr>
          <a:xfrm>
            <a:off x="5705356" y="1674320"/>
            <a:ext cx="1041400" cy="990600"/>
          </a:xfrm>
          <a:prstGeom prst="rect">
            <a:avLst/>
          </a:prstGeom>
        </p:spPr>
      </p:pic>
      <p:pic>
        <p:nvPicPr>
          <p:cNvPr id="7" name="Picture 6">
            <a:extLst>
              <a:ext uri="{FF2B5EF4-FFF2-40B4-BE49-F238E27FC236}">
                <a16:creationId xmlns:a16="http://schemas.microsoft.com/office/drawing/2014/main" id="{3116A681-794D-5C45-95C0-98164F3D9F70}"/>
              </a:ext>
            </a:extLst>
          </p:cNvPr>
          <p:cNvPicPr>
            <a:picLocks noChangeAspect="1"/>
          </p:cNvPicPr>
          <p:nvPr/>
        </p:nvPicPr>
        <p:blipFill>
          <a:blip r:embed="rId9">
            <a:biLevel thresh="75000"/>
            <a:extLst>
              <a:ext uri="{BEBA8EAE-BF5A-486C-A8C5-ECC9F3942E4B}">
                <a14:imgProps xmlns:a14="http://schemas.microsoft.com/office/drawing/2010/main">
                  <a14:imgLayer r:embed="rId10">
                    <a14:imgEffect>
                      <a14:backgroundRemoval t="10000" b="90000" l="10000" r="90000">
                        <a14:foregroundMark x1="50714" y1="30288" x2="50714" y2="30288"/>
                        <a14:foregroundMark x1="58571" y1="54327" x2="58571" y2="54327"/>
                      </a14:backgroundRemoval>
                    </a14:imgEffect>
                    <a14:imgEffect>
                      <a14:sharpenSoften amount="64000"/>
                    </a14:imgEffect>
                    <a14:imgEffect>
                      <a14:brightnessContrast contrast="-40000"/>
                    </a14:imgEffect>
                  </a14:imgLayer>
                </a14:imgProps>
              </a:ext>
            </a:extLst>
          </a:blip>
          <a:stretch>
            <a:fillRect/>
          </a:stretch>
        </p:blipFill>
        <p:spPr>
          <a:xfrm>
            <a:off x="7809701" y="1462676"/>
            <a:ext cx="1277741" cy="1898358"/>
          </a:xfrm>
          <a:prstGeom prst="rect">
            <a:avLst/>
          </a:prstGeom>
        </p:spPr>
      </p:pic>
      <p:cxnSp>
        <p:nvCxnSpPr>
          <p:cNvPr id="8" name="Straight Connector 7">
            <a:extLst>
              <a:ext uri="{FF2B5EF4-FFF2-40B4-BE49-F238E27FC236}">
                <a16:creationId xmlns:a16="http://schemas.microsoft.com/office/drawing/2014/main" id="{A43E1AFF-77DA-594B-B344-5C256ADD99B5}"/>
              </a:ext>
            </a:extLst>
          </p:cNvPr>
          <p:cNvCxnSpPr>
            <a:cxnSpLocks/>
          </p:cNvCxnSpPr>
          <p:nvPr/>
        </p:nvCxnSpPr>
        <p:spPr>
          <a:xfrm>
            <a:off x="2332964" y="2618376"/>
            <a:ext cx="0" cy="17013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4CA4784-E859-F340-B87E-1DDB8BC44E98}"/>
              </a:ext>
            </a:extLst>
          </p:cNvPr>
          <p:cNvCxnSpPr>
            <a:cxnSpLocks/>
          </p:cNvCxnSpPr>
          <p:nvPr/>
        </p:nvCxnSpPr>
        <p:spPr>
          <a:xfrm>
            <a:off x="4911474" y="2618376"/>
            <a:ext cx="0" cy="17013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F25544-3247-054E-8B77-EE2557717CB5}"/>
              </a:ext>
            </a:extLst>
          </p:cNvPr>
          <p:cNvCxnSpPr>
            <a:cxnSpLocks/>
          </p:cNvCxnSpPr>
          <p:nvPr/>
        </p:nvCxnSpPr>
        <p:spPr>
          <a:xfrm>
            <a:off x="7489984" y="2618376"/>
            <a:ext cx="0" cy="17013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D993D51-7C12-AA43-B0B9-54065EAFD469}"/>
              </a:ext>
            </a:extLst>
          </p:cNvPr>
          <p:cNvSpPr/>
          <p:nvPr/>
        </p:nvSpPr>
        <p:spPr>
          <a:xfrm>
            <a:off x="2672711" y="2748045"/>
            <a:ext cx="2094271" cy="984885"/>
          </a:xfrm>
          <a:prstGeom prst="rect">
            <a:avLst/>
          </a:prstGeom>
        </p:spPr>
        <p:txBody>
          <a:bodyPr wrap="square">
            <a:spAutoFit/>
          </a:bodyPr>
          <a:lstStyle/>
          <a:p>
            <a:pPr algn="ctr"/>
            <a:r>
              <a:rPr lang="fr-CH" sz="2000" err="1">
                <a:solidFill>
                  <a:srgbClr val="00AEEF"/>
                </a:solidFill>
                <a:latin typeface="Arial" charset="0"/>
                <a:ea typeface="Arial" charset="0"/>
                <a:cs typeface="Arial" charset="0"/>
              </a:rPr>
              <a:t>Droughts</a:t>
            </a:r>
            <a:r>
              <a:rPr lang="fr-CH" sz="2000">
                <a:solidFill>
                  <a:srgbClr val="00AEEF"/>
                </a:solidFill>
                <a:latin typeface="Arial" charset="0"/>
                <a:ea typeface="Arial" charset="0"/>
                <a:cs typeface="Arial" charset="0"/>
              </a:rPr>
              <a:t> and Water Stress</a:t>
            </a:r>
          </a:p>
          <a:p>
            <a:endParaRPr lang="en-US">
              <a:solidFill>
                <a:srgbClr val="00AEEF"/>
              </a:solidFill>
              <a:latin typeface="Arial" charset="0"/>
              <a:ea typeface="Arial" charset="0"/>
              <a:cs typeface="Arial" charset="0"/>
            </a:endParaRPr>
          </a:p>
        </p:txBody>
      </p:sp>
      <p:sp>
        <p:nvSpPr>
          <p:cNvPr id="12" name="Rectangle 11">
            <a:extLst>
              <a:ext uri="{FF2B5EF4-FFF2-40B4-BE49-F238E27FC236}">
                <a16:creationId xmlns:a16="http://schemas.microsoft.com/office/drawing/2014/main" id="{5A5B09E8-38ED-634E-8177-1544D2326FCD}"/>
              </a:ext>
            </a:extLst>
          </p:cNvPr>
          <p:cNvSpPr/>
          <p:nvPr/>
        </p:nvSpPr>
        <p:spPr>
          <a:xfrm>
            <a:off x="5230353" y="2918015"/>
            <a:ext cx="2094271" cy="677108"/>
          </a:xfrm>
          <a:prstGeom prst="rect">
            <a:avLst/>
          </a:prstGeom>
        </p:spPr>
        <p:txBody>
          <a:bodyPr wrap="square">
            <a:spAutoFit/>
          </a:bodyPr>
          <a:lstStyle/>
          <a:p>
            <a:pPr algn="ctr"/>
            <a:r>
              <a:rPr lang="fr-CH" sz="2000" err="1">
                <a:solidFill>
                  <a:srgbClr val="00AEEF"/>
                </a:solidFill>
                <a:latin typeface="Arial" charset="0"/>
                <a:ea typeface="Arial" charset="0"/>
                <a:cs typeface="Arial" charset="0"/>
              </a:rPr>
              <a:t>Heat</a:t>
            </a:r>
            <a:r>
              <a:rPr lang="fr-CH" sz="2000">
                <a:solidFill>
                  <a:srgbClr val="00AEEF"/>
                </a:solidFill>
                <a:latin typeface="Arial" charset="0"/>
                <a:ea typeface="Arial" charset="0"/>
                <a:cs typeface="Arial" charset="0"/>
              </a:rPr>
              <a:t> Stress</a:t>
            </a:r>
          </a:p>
          <a:p>
            <a:endParaRPr lang="en-US">
              <a:solidFill>
                <a:srgbClr val="00AEEF"/>
              </a:solidFill>
              <a:latin typeface="Arial" charset="0"/>
              <a:ea typeface="Arial" charset="0"/>
              <a:cs typeface="Arial" charset="0"/>
            </a:endParaRPr>
          </a:p>
        </p:txBody>
      </p:sp>
      <p:sp>
        <p:nvSpPr>
          <p:cNvPr id="13" name="Rectangle 12">
            <a:extLst>
              <a:ext uri="{FF2B5EF4-FFF2-40B4-BE49-F238E27FC236}">
                <a16:creationId xmlns:a16="http://schemas.microsoft.com/office/drawing/2014/main" id="{3050D06C-BDAD-524B-A644-F9639C9FCAB6}"/>
              </a:ext>
            </a:extLst>
          </p:cNvPr>
          <p:cNvSpPr/>
          <p:nvPr/>
        </p:nvSpPr>
        <p:spPr>
          <a:xfrm>
            <a:off x="24898" y="2763280"/>
            <a:ext cx="2209799" cy="984885"/>
          </a:xfrm>
          <a:prstGeom prst="rect">
            <a:avLst/>
          </a:prstGeom>
        </p:spPr>
        <p:txBody>
          <a:bodyPr wrap="square">
            <a:spAutoFit/>
          </a:bodyPr>
          <a:lstStyle/>
          <a:p>
            <a:pPr algn="ctr"/>
            <a:r>
              <a:rPr lang="fr-CH" sz="2000" err="1">
                <a:solidFill>
                  <a:srgbClr val="00AEEF"/>
                </a:solidFill>
                <a:latin typeface="Arial" charset="0"/>
                <a:ea typeface="Arial" charset="0"/>
                <a:cs typeface="Arial" charset="0"/>
              </a:rPr>
              <a:t>Floods</a:t>
            </a:r>
            <a:r>
              <a:rPr lang="fr-CH" sz="2000">
                <a:solidFill>
                  <a:srgbClr val="00AEEF"/>
                </a:solidFill>
                <a:latin typeface="Arial" charset="0"/>
                <a:ea typeface="Arial" charset="0"/>
                <a:cs typeface="Arial" charset="0"/>
              </a:rPr>
              <a:t> and </a:t>
            </a:r>
            <a:r>
              <a:rPr lang="fr-CH" sz="2000" err="1">
                <a:solidFill>
                  <a:srgbClr val="00AEEF"/>
                </a:solidFill>
                <a:latin typeface="Arial" charset="0"/>
                <a:ea typeface="Arial" charset="0"/>
                <a:cs typeface="Arial" charset="0"/>
              </a:rPr>
              <a:t>Severe</a:t>
            </a:r>
            <a:r>
              <a:rPr lang="fr-CH" sz="2000">
                <a:solidFill>
                  <a:srgbClr val="00AEEF"/>
                </a:solidFill>
                <a:latin typeface="Arial" charset="0"/>
                <a:ea typeface="Arial" charset="0"/>
                <a:cs typeface="Arial" charset="0"/>
              </a:rPr>
              <a:t> </a:t>
            </a:r>
            <a:r>
              <a:rPr lang="fr-CH" sz="2000" err="1">
                <a:solidFill>
                  <a:srgbClr val="00AEEF"/>
                </a:solidFill>
                <a:latin typeface="Arial" charset="0"/>
                <a:ea typeface="Arial" charset="0"/>
                <a:cs typeface="Arial" charset="0"/>
              </a:rPr>
              <a:t>Storms</a:t>
            </a:r>
            <a:endParaRPr lang="fr-CH" sz="2000">
              <a:solidFill>
                <a:srgbClr val="00AEEF"/>
              </a:solidFill>
              <a:latin typeface="Arial" charset="0"/>
              <a:ea typeface="Arial" charset="0"/>
              <a:cs typeface="Arial" charset="0"/>
            </a:endParaRPr>
          </a:p>
          <a:p>
            <a:endParaRPr lang="en-US">
              <a:solidFill>
                <a:srgbClr val="00AEEF"/>
              </a:solidFill>
              <a:latin typeface="Arial" charset="0"/>
              <a:ea typeface="Arial" charset="0"/>
              <a:cs typeface="Arial" charset="0"/>
            </a:endParaRPr>
          </a:p>
        </p:txBody>
      </p:sp>
      <p:sp>
        <p:nvSpPr>
          <p:cNvPr id="14" name="Rectangle 13">
            <a:extLst>
              <a:ext uri="{FF2B5EF4-FFF2-40B4-BE49-F238E27FC236}">
                <a16:creationId xmlns:a16="http://schemas.microsoft.com/office/drawing/2014/main" id="{BD1834F0-BD98-4545-A06C-74EAD0FAAB09}"/>
              </a:ext>
            </a:extLst>
          </p:cNvPr>
          <p:cNvSpPr/>
          <p:nvPr/>
        </p:nvSpPr>
        <p:spPr>
          <a:xfrm>
            <a:off x="7293451" y="2918015"/>
            <a:ext cx="2209799" cy="677108"/>
          </a:xfrm>
          <a:prstGeom prst="rect">
            <a:avLst/>
          </a:prstGeom>
        </p:spPr>
        <p:txBody>
          <a:bodyPr wrap="square">
            <a:spAutoFit/>
          </a:bodyPr>
          <a:lstStyle/>
          <a:p>
            <a:pPr algn="ctr"/>
            <a:r>
              <a:rPr lang="fr-CH" sz="2000" err="1">
                <a:solidFill>
                  <a:srgbClr val="00AEEF"/>
                </a:solidFill>
                <a:latin typeface="Arial" charset="0"/>
                <a:ea typeface="Arial" charset="0"/>
                <a:cs typeface="Arial" charset="0"/>
              </a:rPr>
              <a:t>Diseases</a:t>
            </a:r>
            <a:endParaRPr lang="fr-CH" sz="2000">
              <a:solidFill>
                <a:srgbClr val="00AEEF"/>
              </a:solidFill>
              <a:latin typeface="Arial" charset="0"/>
              <a:ea typeface="Arial" charset="0"/>
              <a:cs typeface="Arial" charset="0"/>
            </a:endParaRPr>
          </a:p>
          <a:p>
            <a:endParaRPr lang="en-US">
              <a:solidFill>
                <a:srgbClr val="00AEEF"/>
              </a:solidFill>
              <a:latin typeface="Arial" charset="0"/>
              <a:ea typeface="Arial" charset="0"/>
              <a:cs typeface="Arial" charset="0"/>
            </a:endParaRPr>
          </a:p>
        </p:txBody>
      </p:sp>
      <p:pic>
        <p:nvPicPr>
          <p:cNvPr id="18" name="Picture 17">
            <a:extLst>
              <a:ext uri="{FF2B5EF4-FFF2-40B4-BE49-F238E27FC236}">
                <a16:creationId xmlns:a16="http://schemas.microsoft.com/office/drawing/2014/main" id="{F08E50F1-3014-0B44-A3A9-F8DC4D8151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spTree>
    <p:extLst>
      <p:ext uri="{BB962C8B-B14F-4D97-AF65-F5344CB8AC3E}">
        <p14:creationId xmlns:p14="http://schemas.microsoft.com/office/powerpoint/2010/main" val="315265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107D80-9B53-B947-896B-4BB65125C828}"/>
              </a:ext>
            </a:extLst>
          </p:cNvPr>
          <p:cNvSpPr>
            <a:spLocks noGrp="1"/>
          </p:cNvSpPr>
          <p:nvPr>
            <p:ph type="sldNum" sz="quarter" idx="10"/>
          </p:nvPr>
        </p:nvSpPr>
        <p:spPr/>
        <p:txBody>
          <a:bodyPr/>
          <a:lstStyle/>
          <a:p>
            <a:fld id="{9E9BC324-87D9-4F3A-AF80-305003183E1D}" type="slidenum">
              <a:rPr lang="en-AU" smtClean="0"/>
              <a:pPr/>
              <a:t>4</a:t>
            </a:fld>
            <a:endParaRPr lang="en-AU"/>
          </a:p>
        </p:txBody>
      </p:sp>
      <p:sp>
        <p:nvSpPr>
          <p:cNvPr id="3" name="Title 2">
            <a:extLst>
              <a:ext uri="{FF2B5EF4-FFF2-40B4-BE49-F238E27FC236}">
                <a16:creationId xmlns:a16="http://schemas.microsoft.com/office/drawing/2014/main" id="{145B37D2-B137-8C41-8D08-2CA690273219}"/>
              </a:ext>
            </a:extLst>
          </p:cNvPr>
          <p:cNvSpPr>
            <a:spLocks noGrp="1"/>
          </p:cNvSpPr>
          <p:nvPr>
            <p:ph type="title"/>
          </p:nvPr>
        </p:nvSpPr>
        <p:spPr/>
        <p:txBody>
          <a:bodyPr/>
          <a:lstStyle/>
          <a:p>
            <a:r>
              <a:rPr lang="en-GB" sz="3600"/>
              <a:t>Environmental Impacts on Children</a:t>
            </a:r>
          </a:p>
        </p:txBody>
      </p:sp>
      <p:pic>
        <p:nvPicPr>
          <p:cNvPr id="4" name="Picture 3">
            <a:extLst>
              <a:ext uri="{FF2B5EF4-FFF2-40B4-BE49-F238E27FC236}">
                <a16:creationId xmlns:a16="http://schemas.microsoft.com/office/drawing/2014/main" id="{0D79FD13-5C99-0C48-8A6D-595815E7946D}"/>
              </a:ext>
            </a:extLst>
          </p:cNvPr>
          <p:cNvPicPr>
            <a:picLocks noChangeAspect="1"/>
          </p:cNvPicPr>
          <p:nvPr/>
        </p:nvPicPr>
        <p:blipFill>
          <a:blip r:embed="rId2">
            <a:biLevel thresh="75000"/>
          </a:blip>
          <a:stretch>
            <a:fillRect/>
          </a:stretch>
        </p:blipFill>
        <p:spPr>
          <a:xfrm>
            <a:off x="2778909" y="1528740"/>
            <a:ext cx="977282" cy="790864"/>
          </a:xfrm>
          <a:prstGeom prst="rect">
            <a:avLst/>
          </a:prstGeom>
        </p:spPr>
      </p:pic>
      <p:pic>
        <p:nvPicPr>
          <p:cNvPr id="5" name="Picture 4">
            <a:extLst>
              <a:ext uri="{FF2B5EF4-FFF2-40B4-BE49-F238E27FC236}">
                <a16:creationId xmlns:a16="http://schemas.microsoft.com/office/drawing/2014/main" id="{A2AF2F4D-651F-5542-B13B-696769626C88}"/>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backgroundRemoval t="10000" b="90000" l="10000" r="90000">
                        <a14:foregroundMark x1="21084" y1="30233" x2="21084" y2="30233"/>
                        <a14:foregroundMark x1="31928" y1="31395" x2="31928" y2="31395"/>
                        <a14:foregroundMark x1="65060" y1="31977" x2="65060" y2="31977"/>
                        <a14:foregroundMark x1="50000" y1="67442" x2="50000" y2="67442"/>
                      </a14:backgroundRemoval>
                    </a14:imgEffect>
                    <a14:imgEffect>
                      <a14:brightnessContrast contrast="-40000"/>
                    </a14:imgEffect>
                  </a14:imgLayer>
                </a14:imgProps>
              </a:ext>
            </a:extLst>
          </a:blip>
          <a:stretch>
            <a:fillRect/>
          </a:stretch>
        </p:blipFill>
        <p:spPr>
          <a:xfrm>
            <a:off x="897336" y="1356781"/>
            <a:ext cx="1054100" cy="1092200"/>
          </a:xfrm>
          <a:prstGeom prst="rect">
            <a:avLst/>
          </a:prstGeom>
        </p:spPr>
      </p:pic>
      <p:pic>
        <p:nvPicPr>
          <p:cNvPr id="6" name="Picture 5">
            <a:extLst>
              <a:ext uri="{FF2B5EF4-FFF2-40B4-BE49-F238E27FC236}">
                <a16:creationId xmlns:a16="http://schemas.microsoft.com/office/drawing/2014/main" id="{3097A106-74D7-7041-A014-533B505F728D}"/>
              </a:ext>
            </a:extLst>
          </p:cNvPr>
          <p:cNvPicPr>
            <a:picLocks noChangeAspect="1"/>
          </p:cNvPicPr>
          <p:nvPr/>
        </p:nvPicPr>
        <p:blipFill>
          <a:blip r:embed="rId5"/>
          <a:stretch>
            <a:fillRect/>
          </a:stretch>
        </p:blipFill>
        <p:spPr>
          <a:xfrm>
            <a:off x="4780458" y="1407280"/>
            <a:ext cx="1214705" cy="893396"/>
          </a:xfrm>
          <a:prstGeom prst="rect">
            <a:avLst/>
          </a:prstGeom>
        </p:spPr>
      </p:pic>
      <p:cxnSp>
        <p:nvCxnSpPr>
          <p:cNvPr id="7" name="Straight Connector 6">
            <a:extLst>
              <a:ext uri="{FF2B5EF4-FFF2-40B4-BE49-F238E27FC236}">
                <a16:creationId xmlns:a16="http://schemas.microsoft.com/office/drawing/2014/main" id="{614AC005-BCDE-5747-BD99-E32D215D9F2C}"/>
              </a:ext>
            </a:extLst>
          </p:cNvPr>
          <p:cNvCxnSpPr>
            <a:cxnSpLocks/>
          </p:cNvCxnSpPr>
          <p:nvPr/>
        </p:nvCxnSpPr>
        <p:spPr>
          <a:xfrm>
            <a:off x="2339184" y="2529716"/>
            <a:ext cx="0" cy="17013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CE94788-A9D5-354E-881C-F78B4C3D6491}"/>
              </a:ext>
            </a:extLst>
          </p:cNvPr>
          <p:cNvCxnSpPr>
            <a:cxnSpLocks/>
          </p:cNvCxnSpPr>
          <p:nvPr/>
        </p:nvCxnSpPr>
        <p:spPr>
          <a:xfrm>
            <a:off x="4372450" y="2529715"/>
            <a:ext cx="0" cy="170139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A0D210C-DAC4-364A-A80B-47F187AC9416}"/>
              </a:ext>
            </a:extLst>
          </p:cNvPr>
          <p:cNvSpPr/>
          <p:nvPr/>
        </p:nvSpPr>
        <p:spPr>
          <a:xfrm>
            <a:off x="365026" y="2874330"/>
            <a:ext cx="2094271" cy="738664"/>
          </a:xfrm>
          <a:prstGeom prst="rect">
            <a:avLst/>
          </a:prstGeom>
        </p:spPr>
        <p:txBody>
          <a:bodyPr wrap="square">
            <a:spAutoFit/>
          </a:bodyPr>
          <a:lstStyle/>
          <a:p>
            <a:pPr algn="ctr"/>
            <a:r>
              <a:rPr lang="fr-CH" sz="2400">
                <a:solidFill>
                  <a:srgbClr val="00AEEF"/>
                </a:solidFill>
                <a:latin typeface="Arial" charset="0"/>
                <a:ea typeface="Arial" charset="0"/>
                <a:cs typeface="Arial" charset="0"/>
              </a:rPr>
              <a:t>Air Pollution</a:t>
            </a:r>
          </a:p>
          <a:p>
            <a:endParaRPr lang="en-US">
              <a:solidFill>
                <a:srgbClr val="00AEEF"/>
              </a:solidFill>
              <a:latin typeface="Arial" charset="0"/>
              <a:ea typeface="Arial" charset="0"/>
              <a:cs typeface="Arial" charset="0"/>
            </a:endParaRPr>
          </a:p>
        </p:txBody>
      </p:sp>
      <p:sp>
        <p:nvSpPr>
          <p:cNvPr id="10" name="Rectangle 9">
            <a:extLst>
              <a:ext uri="{FF2B5EF4-FFF2-40B4-BE49-F238E27FC236}">
                <a16:creationId xmlns:a16="http://schemas.microsoft.com/office/drawing/2014/main" id="{2941D18B-F9ED-D547-9BA3-45AE5C70E28D}"/>
              </a:ext>
            </a:extLst>
          </p:cNvPr>
          <p:cNvSpPr/>
          <p:nvPr/>
        </p:nvSpPr>
        <p:spPr>
          <a:xfrm>
            <a:off x="2162651" y="2860897"/>
            <a:ext cx="2209799" cy="738664"/>
          </a:xfrm>
          <a:prstGeom prst="rect">
            <a:avLst/>
          </a:prstGeom>
        </p:spPr>
        <p:txBody>
          <a:bodyPr wrap="square">
            <a:spAutoFit/>
          </a:bodyPr>
          <a:lstStyle/>
          <a:p>
            <a:pPr algn="ctr"/>
            <a:r>
              <a:rPr lang="fr-CH" sz="2400" err="1">
                <a:solidFill>
                  <a:srgbClr val="00AEEF"/>
                </a:solidFill>
                <a:latin typeface="Arial" charset="0"/>
                <a:ea typeface="Arial" charset="0"/>
                <a:cs typeface="Arial" charset="0"/>
              </a:rPr>
              <a:t>Waste</a:t>
            </a:r>
            <a:endParaRPr lang="fr-CH" sz="2400">
              <a:solidFill>
                <a:srgbClr val="00AEEF"/>
              </a:solidFill>
              <a:latin typeface="Arial" charset="0"/>
              <a:ea typeface="Arial" charset="0"/>
              <a:cs typeface="Arial" charset="0"/>
            </a:endParaRPr>
          </a:p>
          <a:p>
            <a:endParaRPr lang="en-US">
              <a:solidFill>
                <a:srgbClr val="00AEEF"/>
              </a:solidFill>
              <a:latin typeface="Arial" charset="0"/>
              <a:ea typeface="Arial" charset="0"/>
              <a:cs typeface="Arial" charset="0"/>
            </a:endParaRPr>
          </a:p>
        </p:txBody>
      </p:sp>
      <p:sp>
        <p:nvSpPr>
          <p:cNvPr id="11" name="Rectangle 10">
            <a:extLst>
              <a:ext uri="{FF2B5EF4-FFF2-40B4-BE49-F238E27FC236}">
                <a16:creationId xmlns:a16="http://schemas.microsoft.com/office/drawing/2014/main" id="{5B40E1C7-C09D-3E47-B701-52592C5F8DB0}"/>
              </a:ext>
            </a:extLst>
          </p:cNvPr>
          <p:cNvSpPr/>
          <p:nvPr/>
        </p:nvSpPr>
        <p:spPr>
          <a:xfrm>
            <a:off x="4313343" y="2860897"/>
            <a:ext cx="2209799" cy="738664"/>
          </a:xfrm>
          <a:prstGeom prst="rect">
            <a:avLst/>
          </a:prstGeom>
        </p:spPr>
        <p:txBody>
          <a:bodyPr wrap="square">
            <a:spAutoFit/>
          </a:bodyPr>
          <a:lstStyle/>
          <a:p>
            <a:pPr algn="ctr"/>
            <a:r>
              <a:rPr lang="fr-CH" sz="2400">
                <a:solidFill>
                  <a:srgbClr val="00AEEF"/>
                </a:solidFill>
                <a:latin typeface="Arial" charset="0"/>
                <a:ea typeface="Arial" charset="0"/>
                <a:cs typeface="Arial" charset="0"/>
              </a:rPr>
              <a:t>Pesticides</a:t>
            </a:r>
          </a:p>
          <a:p>
            <a:endParaRPr lang="en-US">
              <a:solidFill>
                <a:srgbClr val="00AEEF"/>
              </a:solidFill>
              <a:latin typeface="Arial" charset="0"/>
              <a:ea typeface="Arial" charset="0"/>
              <a:cs typeface="Arial" charset="0"/>
            </a:endParaRPr>
          </a:p>
        </p:txBody>
      </p:sp>
      <p:cxnSp>
        <p:nvCxnSpPr>
          <p:cNvPr id="12" name="Straight Connector 11">
            <a:extLst>
              <a:ext uri="{FF2B5EF4-FFF2-40B4-BE49-F238E27FC236}">
                <a16:creationId xmlns:a16="http://schemas.microsoft.com/office/drawing/2014/main" id="{18D4713A-3156-C44B-A844-7DA64B3220B5}"/>
              </a:ext>
            </a:extLst>
          </p:cNvPr>
          <p:cNvCxnSpPr>
            <a:cxnSpLocks/>
          </p:cNvCxnSpPr>
          <p:nvPr/>
        </p:nvCxnSpPr>
        <p:spPr>
          <a:xfrm>
            <a:off x="6623591" y="2529715"/>
            <a:ext cx="0" cy="170139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4" name="Graphic 13" descr="Deciduous tree">
            <a:extLst>
              <a:ext uri="{FF2B5EF4-FFF2-40B4-BE49-F238E27FC236}">
                <a16:creationId xmlns:a16="http://schemas.microsoft.com/office/drawing/2014/main" id="{7B802179-C86E-B646-8ED9-C1BB10F931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32264" y="1466972"/>
            <a:ext cx="914400" cy="914400"/>
          </a:xfrm>
          <a:prstGeom prst="rect">
            <a:avLst/>
          </a:prstGeom>
        </p:spPr>
      </p:pic>
      <p:sp>
        <p:nvSpPr>
          <p:cNvPr id="15" name="Rectangle 14">
            <a:extLst>
              <a:ext uri="{FF2B5EF4-FFF2-40B4-BE49-F238E27FC236}">
                <a16:creationId xmlns:a16="http://schemas.microsoft.com/office/drawing/2014/main" id="{7B82DF8A-757E-6747-BD86-A69CC75A2F9C}"/>
              </a:ext>
            </a:extLst>
          </p:cNvPr>
          <p:cNvSpPr/>
          <p:nvPr/>
        </p:nvSpPr>
        <p:spPr>
          <a:xfrm>
            <a:off x="6767602" y="2874330"/>
            <a:ext cx="2209799" cy="738664"/>
          </a:xfrm>
          <a:prstGeom prst="rect">
            <a:avLst/>
          </a:prstGeom>
        </p:spPr>
        <p:txBody>
          <a:bodyPr wrap="square">
            <a:spAutoFit/>
          </a:bodyPr>
          <a:lstStyle/>
          <a:p>
            <a:pPr algn="ctr"/>
            <a:r>
              <a:rPr lang="fr-CH" sz="2400" err="1">
                <a:solidFill>
                  <a:srgbClr val="00AEEF"/>
                </a:solidFill>
                <a:latin typeface="Arial" charset="0"/>
                <a:ea typeface="Arial" charset="0"/>
                <a:cs typeface="Arial" charset="0"/>
              </a:rPr>
              <a:t>Deforestation</a:t>
            </a:r>
            <a:endParaRPr lang="fr-CH" sz="2400">
              <a:solidFill>
                <a:srgbClr val="00AEEF"/>
              </a:solidFill>
              <a:latin typeface="Arial" charset="0"/>
              <a:ea typeface="Arial" charset="0"/>
              <a:cs typeface="Arial" charset="0"/>
            </a:endParaRPr>
          </a:p>
          <a:p>
            <a:endParaRPr lang="en-US">
              <a:solidFill>
                <a:srgbClr val="00AEEF"/>
              </a:solidFill>
              <a:latin typeface="Arial" charset="0"/>
              <a:ea typeface="Arial" charset="0"/>
              <a:cs typeface="Arial" charset="0"/>
            </a:endParaRPr>
          </a:p>
        </p:txBody>
      </p:sp>
      <p:pic>
        <p:nvPicPr>
          <p:cNvPr id="17" name="Picture 16">
            <a:extLst>
              <a:ext uri="{FF2B5EF4-FFF2-40B4-BE49-F238E27FC236}">
                <a16:creationId xmlns:a16="http://schemas.microsoft.com/office/drawing/2014/main" id="{F23C22B8-3BC2-41D1-B85E-AFB813D8DD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spTree>
    <p:extLst>
      <p:ext uri="{BB962C8B-B14F-4D97-AF65-F5344CB8AC3E}">
        <p14:creationId xmlns:p14="http://schemas.microsoft.com/office/powerpoint/2010/main" val="2335546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5A740-5E55-7440-9BF1-A88A84EEC9B4}"/>
              </a:ext>
            </a:extLst>
          </p:cNvPr>
          <p:cNvSpPr>
            <a:spLocks noGrp="1"/>
          </p:cNvSpPr>
          <p:nvPr>
            <p:ph type="sldNum" sz="quarter" idx="10"/>
          </p:nvPr>
        </p:nvSpPr>
        <p:spPr>
          <a:xfrm>
            <a:off x="8766000" y="4935033"/>
            <a:ext cx="335134" cy="151200"/>
          </a:xfrm>
        </p:spPr>
        <p:txBody>
          <a:bodyPr/>
          <a:lstStyle/>
          <a:p>
            <a:fld id="{9E9BC324-87D9-4F3A-AF80-305003183E1D}" type="slidenum">
              <a:rPr lang="en-AU" smtClean="0"/>
              <a:pPr/>
              <a:t>5</a:t>
            </a:fld>
            <a:endParaRPr lang="en-AU"/>
          </a:p>
        </p:txBody>
      </p:sp>
      <p:sp>
        <p:nvSpPr>
          <p:cNvPr id="3" name="Title 2">
            <a:extLst>
              <a:ext uri="{FF2B5EF4-FFF2-40B4-BE49-F238E27FC236}">
                <a16:creationId xmlns:a16="http://schemas.microsoft.com/office/drawing/2014/main" id="{D7FE726E-8488-BC4D-B991-57C6FA58F4D1}"/>
              </a:ext>
            </a:extLst>
          </p:cNvPr>
          <p:cNvSpPr>
            <a:spLocks noGrp="1"/>
          </p:cNvSpPr>
          <p:nvPr>
            <p:ph type="title"/>
          </p:nvPr>
        </p:nvSpPr>
        <p:spPr/>
        <p:txBody>
          <a:bodyPr/>
          <a:lstStyle/>
          <a:p>
            <a:r>
              <a:rPr lang="en-GB" sz="2800" dirty="0"/>
              <a:t>What Are The Main Climate Risks for our Region?</a:t>
            </a:r>
            <a:br>
              <a:rPr lang="en-GB" sz="2800" dirty="0"/>
            </a:br>
            <a:endParaRPr lang="en-GB" sz="2800" dirty="0"/>
          </a:p>
        </p:txBody>
      </p:sp>
      <p:pic>
        <p:nvPicPr>
          <p:cNvPr id="4" name="Picture 3">
            <a:extLst>
              <a:ext uri="{FF2B5EF4-FFF2-40B4-BE49-F238E27FC236}">
                <a16:creationId xmlns:a16="http://schemas.microsoft.com/office/drawing/2014/main" id="{F2632248-AAA3-474A-B683-ED41066EC765}"/>
              </a:ext>
            </a:extLst>
          </p:cNvPr>
          <p:cNvPicPr>
            <a:picLocks noChangeAspect="1"/>
          </p:cNvPicPr>
          <p:nvPr/>
        </p:nvPicPr>
        <p:blipFill>
          <a:blip r:embed="rId2"/>
          <a:stretch>
            <a:fillRect/>
          </a:stretch>
        </p:blipFill>
        <p:spPr>
          <a:xfrm>
            <a:off x="44227" y="1306679"/>
            <a:ext cx="4407937" cy="3367693"/>
          </a:xfrm>
          <a:prstGeom prst="rect">
            <a:avLst/>
          </a:prstGeom>
        </p:spPr>
      </p:pic>
      <p:sp>
        <p:nvSpPr>
          <p:cNvPr id="5" name="Down Arrow 4">
            <a:extLst>
              <a:ext uri="{FF2B5EF4-FFF2-40B4-BE49-F238E27FC236}">
                <a16:creationId xmlns:a16="http://schemas.microsoft.com/office/drawing/2014/main" id="{EDBE52B4-9729-3140-B3F4-02E8E8DC3329}"/>
              </a:ext>
            </a:extLst>
          </p:cNvPr>
          <p:cNvSpPr/>
          <p:nvPr/>
        </p:nvSpPr>
        <p:spPr>
          <a:xfrm rot="10800000">
            <a:off x="4708987" y="2436988"/>
            <a:ext cx="272047" cy="45282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70EDF72-1942-1C4A-A086-00FAE7898015}"/>
              </a:ext>
            </a:extLst>
          </p:cNvPr>
          <p:cNvSpPr txBox="1"/>
          <p:nvPr/>
        </p:nvSpPr>
        <p:spPr>
          <a:xfrm>
            <a:off x="5009889" y="2327868"/>
            <a:ext cx="2405521" cy="830997"/>
          </a:xfrm>
          <a:prstGeom prst="rect">
            <a:avLst/>
          </a:prstGeom>
          <a:noFill/>
        </p:spPr>
        <p:txBody>
          <a:bodyPr wrap="square" rtlCol="0">
            <a:spAutoFit/>
          </a:bodyPr>
          <a:lstStyle/>
          <a:p>
            <a:r>
              <a:rPr lang="en-GB" sz="1200"/>
              <a:t>Sea Level Rise, 10-20% &gt; global mean by 2100</a:t>
            </a:r>
          </a:p>
          <a:p>
            <a:pPr marL="285750" indent="-285750">
              <a:buFont typeface="Arial" panose="020B0604020202020204" pitchFamily="34" charset="0"/>
              <a:buChar char="•"/>
            </a:pPr>
            <a:r>
              <a:rPr lang="en-GB" sz="1200"/>
              <a:t>Saltwater intrusion</a:t>
            </a:r>
          </a:p>
          <a:p>
            <a:pPr marL="285750" indent="-285750">
              <a:buFont typeface="Arial" panose="020B0604020202020204" pitchFamily="34" charset="0"/>
              <a:buChar char="•"/>
            </a:pPr>
            <a:r>
              <a:rPr lang="en-GB" sz="1200"/>
              <a:t>Flooding</a:t>
            </a:r>
          </a:p>
        </p:txBody>
      </p:sp>
      <p:sp>
        <p:nvSpPr>
          <p:cNvPr id="7" name="Down Arrow 6">
            <a:extLst>
              <a:ext uri="{FF2B5EF4-FFF2-40B4-BE49-F238E27FC236}">
                <a16:creationId xmlns:a16="http://schemas.microsoft.com/office/drawing/2014/main" id="{F6BDA430-25FF-9442-B723-59119FB179E0}"/>
              </a:ext>
            </a:extLst>
          </p:cNvPr>
          <p:cNvSpPr/>
          <p:nvPr/>
        </p:nvSpPr>
        <p:spPr>
          <a:xfrm rot="10800000">
            <a:off x="4305864" y="1198370"/>
            <a:ext cx="272047" cy="45282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6ACD26D-2672-2F40-BC64-944F77C5FC7D}"/>
              </a:ext>
            </a:extLst>
          </p:cNvPr>
          <p:cNvSpPr txBox="1"/>
          <p:nvPr/>
        </p:nvSpPr>
        <p:spPr>
          <a:xfrm>
            <a:off x="4722603" y="1150107"/>
            <a:ext cx="2373780" cy="461665"/>
          </a:xfrm>
          <a:prstGeom prst="rect">
            <a:avLst/>
          </a:prstGeom>
          <a:noFill/>
        </p:spPr>
        <p:txBody>
          <a:bodyPr wrap="square" rtlCol="0">
            <a:spAutoFit/>
          </a:bodyPr>
          <a:lstStyle/>
          <a:p>
            <a:r>
              <a:rPr lang="en-GB" sz="1200"/>
              <a:t>Morbidity and mortality from climate-sensitive diseases</a:t>
            </a:r>
          </a:p>
        </p:txBody>
      </p:sp>
      <p:sp>
        <p:nvSpPr>
          <p:cNvPr id="9" name="Down Arrow 8">
            <a:extLst>
              <a:ext uri="{FF2B5EF4-FFF2-40B4-BE49-F238E27FC236}">
                <a16:creationId xmlns:a16="http://schemas.microsoft.com/office/drawing/2014/main" id="{70DD44E9-1185-7F44-B6FC-A52DD201553D}"/>
              </a:ext>
            </a:extLst>
          </p:cNvPr>
          <p:cNvSpPr/>
          <p:nvPr/>
        </p:nvSpPr>
        <p:spPr>
          <a:xfrm>
            <a:off x="6965063" y="3220250"/>
            <a:ext cx="272047" cy="45282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F588CEC-D014-C142-85E7-114288225FA3}"/>
              </a:ext>
            </a:extLst>
          </p:cNvPr>
          <p:cNvSpPr txBox="1"/>
          <p:nvPr/>
        </p:nvSpPr>
        <p:spPr>
          <a:xfrm>
            <a:off x="7300197" y="3086286"/>
            <a:ext cx="1899296" cy="830997"/>
          </a:xfrm>
          <a:prstGeom prst="rect">
            <a:avLst/>
          </a:prstGeom>
          <a:noFill/>
        </p:spPr>
        <p:txBody>
          <a:bodyPr wrap="square" rtlCol="0">
            <a:spAutoFit/>
          </a:bodyPr>
          <a:lstStyle/>
          <a:p>
            <a:r>
              <a:rPr lang="en-GB" sz="1200"/>
              <a:t>Crop yields, from 5-30% by 2050 relative to 1990 levels with risks of hunger</a:t>
            </a:r>
          </a:p>
        </p:txBody>
      </p:sp>
      <p:sp>
        <p:nvSpPr>
          <p:cNvPr id="11" name="Down Arrow 10">
            <a:extLst>
              <a:ext uri="{FF2B5EF4-FFF2-40B4-BE49-F238E27FC236}">
                <a16:creationId xmlns:a16="http://schemas.microsoft.com/office/drawing/2014/main" id="{727F3518-BE7C-7742-BF3C-D17CE0B83FC4}"/>
              </a:ext>
            </a:extLst>
          </p:cNvPr>
          <p:cNvSpPr/>
          <p:nvPr/>
        </p:nvSpPr>
        <p:spPr>
          <a:xfrm>
            <a:off x="4568391" y="3396769"/>
            <a:ext cx="272047" cy="45282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D096731-C419-6B4C-B658-E2DEB9A45111}"/>
              </a:ext>
            </a:extLst>
          </p:cNvPr>
          <p:cNvSpPr txBox="1"/>
          <p:nvPr/>
        </p:nvSpPr>
        <p:spPr>
          <a:xfrm>
            <a:off x="4800844" y="3307501"/>
            <a:ext cx="2136135" cy="646331"/>
          </a:xfrm>
          <a:prstGeom prst="rect">
            <a:avLst/>
          </a:prstGeom>
          <a:noFill/>
        </p:spPr>
        <p:txBody>
          <a:bodyPr wrap="square" rtlCol="0">
            <a:spAutoFit/>
          </a:bodyPr>
          <a:lstStyle/>
          <a:p>
            <a:r>
              <a:rPr lang="en-GB" sz="1200"/>
              <a:t>10% of rainfall by 2050, seriously compromising freshwater resources</a:t>
            </a:r>
          </a:p>
        </p:txBody>
      </p:sp>
      <p:sp>
        <p:nvSpPr>
          <p:cNvPr id="13" name="Down Arrow 12">
            <a:extLst>
              <a:ext uri="{FF2B5EF4-FFF2-40B4-BE49-F238E27FC236}">
                <a16:creationId xmlns:a16="http://schemas.microsoft.com/office/drawing/2014/main" id="{050B22C8-BAE6-2E41-8D1D-3C9F26B81954}"/>
              </a:ext>
            </a:extLst>
          </p:cNvPr>
          <p:cNvSpPr/>
          <p:nvPr/>
        </p:nvSpPr>
        <p:spPr>
          <a:xfrm>
            <a:off x="5722483" y="4221551"/>
            <a:ext cx="272047" cy="45282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F2A80E6-811E-5B49-8C2D-FF529B08C53F}"/>
              </a:ext>
            </a:extLst>
          </p:cNvPr>
          <p:cNvSpPr txBox="1"/>
          <p:nvPr/>
        </p:nvSpPr>
        <p:spPr>
          <a:xfrm>
            <a:off x="5994530" y="4109688"/>
            <a:ext cx="3310359" cy="646331"/>
          </a:xfrm>
          <a:prstGeom prst="rect">
            <a:avLst/>
          </a:prstGeom>
          <a:noFill/>
        </p:spPr>
        <p:txBody>
          <a:bodyPr wrap="square" rtlCol="0">
            <a:spAutoFit/>
          </a:bodyPr>
          <a:lstStyle/>
          <a:p>
            <a:r>
              <a:rPr lang="en-GB" sz="1200" dirty="0"/>
              <a:t>Significant loss of coral reefs and mangroves, with knock-on effects on commercial fishing and artisanal fisheries</a:t>
            </a:r>
          </a:p>
        </p:txBody>
      </p:sp>
      <p:sp>
        <p:nvSpPr>
          <p:cNvPr id="15" name="Down Arrow 14">
            <a:extLst>
              <a:ext uri="{FF2B5EF4-FFF2-40B4-BE49-F238E27FC236}">
                <a16:creationId xmlns:a16="http://schemas.microsoft.com/office/drawing/2014/main" id="{0B697068-FCFA-C24E-AF03-C596688D547F}"/>
              </a:ext>
            </a:extLst>
          </p:cNvPr>
          <p:cNvSpPr/>
          <p:nvPr/>
        </p:nvSpPr>
        <p:spPr>
          <a:xfrm rot="10800000">
            <a:off x="6387848" y="1733718"/>
            <a:ext cx="272047" cy="45282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2B490F9D-6C18-4B4A-A406-349C87278331}"/>
              </a:ext>
            </a:extLst>
          </p:cNvPr>
          <p:cNvSpPr txBox="1"/>
          <p:nvPr/>
        </p:nvSpPr>
        <p:spPr>
          <a:xfrm>
            <a:off x="6711967" y="1558770"/>
            <a:ext cx="2248376" cy="830997"/>
          </a:xfrm>
          <a:prstGeom prst="rect">
            <a:avLst/>
          </a:prstGeom>
          <a:noFill/>
        </p:spPr>
        <p:txBody>
          <a:bodyPr wrap="square" rtlCol="0">
            <a:spAutoFit/>
          </a:bodyPr>
          <a:lstStyle/>
          <a:p>
            <a:r>
              <a:rPr lang="en-GB" sz="1200"/>
              <a:t>Temperature rise of about 0.5–2°C by 2030 and</a:t>
            </a:r>
          </a:p>
          <a:p>
            <a:r>
              <a:rPr lang="en-GB" sz="1200"/>
              <a:t>1–7°C by 2070</a:t>
            </a:r>
          </a:p>
          <a:p>
            <a:endParaRPr lang="en-GB" sz="1200"/>
          </a:p>
        </p:txBody>
      </p:sp>
      <p:sp>
        <p:nvSpPr>
          <p:cNvPr id="17" name="TextBox 16">
            <a:extLst>
              <a:ext uri="{FF2B5EF4-FFF2-40B4-BE49-F238E27FC236}">
                <a16:creationId xmlns:a16="http://schemas.microsoft.com/office/drawing/2014/main" id="{5EBD9363-75CC-E04B-96DA-A0E3EBEC8A3D}"/>
              </a:ext>
            </a:extLst>
          </p:cNvPr>
          <p:cNvSpPr txBox="1"/>
          <p:nvPr/>
        </p:nvSpPr>
        <p:spPr>
          <a:xfrm>
            <a:off x="10739" y="6521458"/>
            <a:ext cx="2117957"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Source: IPCC AR4 and AR5</a:t>
            </a:r>
          </a:p>
        </p:txBody>
      </p:sp>
      <p:pic>
        <p:nvPicPr>
          <p:cNvPr id="19" name="Picture 18">
            <a:extLst>
              <a:ext uri="{FF2B5EF4-FFF2-40B4-BE49-F238E27FC236}">
                <a16:creationId xmlns:a16="http://schemas.microsoft.com/office/drawing/2014/main" id="{A0952EC8-6CD3-4AE1-B3EC-FEFDD45AB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pic>
        <p:nvPicPr>
          <p:cNvPr id="20" name="Picture 2" descr="https://www.who.int/globalchange/WHO_1_Web.gif?ua=1">
            <a:extLst>
              <a:ext uri="{FF2B5EF4-FFF2-40B4-BE49-F238E27FC236}">
                <a16:creationId xmlns:a16="http://schemas.microsoft.com/office/drawing/2014/main" id="{52BF8C63-42FF-47F9-973F-FAE4FA55BF4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75213" y="709250"/>
            <a:ext cx="1149290" cy="1149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2221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4F633F-3959-B245-BB85-577597DBCB8D}"/>
              </a:ext>
            </a:extLst>
          </p:cNvPr>
          <p:cNvSpPr>
            <a:spLocks noGrp="1"/>
          </p:cNvSpPr>
          <p:nvPr>
            <p:ph type="sldNum" sz="quarter" idx="10"/>
          </p:nvPr>
        </p:nvSpPr>
        <p:spPr/>
        <p:txBody>
          <a:bodyPr/>
          <a:lstStyle/>
          <a:p>
            <a:fld id="{9E9BC324-87D9-4F3A-AF80-305003183E1D}" type="slidenum">
              <a:rPr lang="en-AU" smtClean="0"/>
              <a:pPr/>
              <a:t>6</a:t>
            </a:fld>
            <a:endParaRPr lang="en-AU"/>
          </a:p>
        </p:txBody>
      </p:sp>
      <p:sp>
        <p:nvSpPr>
          <p:cNvPr id="3" name="Title 2">
            <a:extLst>
              <a:ext uri="{FF2B5EF4-FFF2-40B4-BE49-F238E27FC236}">
                <a16:creationId xmlns:a16="http://schemas.microsoft.com/office/drawing/2014/main" id="{566A94B4-CBA0-1543-A672-9A8CAB28D760}"/>
              </a:ext>
            </a:extLst>
          </p:cNvPr>
          <p:cNvSpPr>
            <a:spLocks noGrp="1"/>
          </p:cNvSpPr>
          <p:nvPr>
            <p:ph type="title"/>
          </p:nvPr>
        </p:nvSpPr>
        <p:spPr/>
        <p:txBody>
          <a:bodyPr/>
          <a:lstStyle/>
          <a:p>
            <a:r>
              <a:rPr lang="en-GB" sz="3600"/>
              <a:t>Floods and Severe Storms</a:t>
            </a:r>
          </a:p>
        </p:txBody>
      </p:sp>
      <p:pic>
        <p:nvPicPr>
          <p:cNvPr id="4" name="Picture 3">
            <a:extLst>
              <a:ext uri="{FF2B5EF4-FFF2-40B4-BE49-F238E27FC236}">
                <a16:creationId xmlns:a16="http://schemas.microsoft.com/office/drawing/2014/main" id="{DBA49B75-3EE4-6547-A6F2-95D48D5ABD7D}"/>
              </a:ext>
            </a:extLst>
          </p:cNvPr>
          <p:cNvPicPr>
            <a:picLocks noChangeAspect="1"/>
          </p:cNvPicPr>
          <p:nvPr/>
        </p:nvPicPr>
        <p:blipFill>
          <a:blip r:embed="rId2"/>
          <a:stretch>
            <a:fillRect/>
          </a:stretch>
        </p:blipFill>
        <p:spPr>
          <a:xfrm>
            <a:off x="0" y="906043"/>
            <a:ext cx="6388274" cy="3859457"/>
          </a:xfrm>
          <a:prstGeom prst="rect">
            <a:avLst/>
          </a:prstGeom>
        </p:spPr>
      </p:pic>
      <p:sp>
        <p:nvSpPr>
          <p:cNvPr id="5" name="Rectangle 4">
            <a:extLst>
              <a:ext uri="{FF2B5EF4-FFF2-40B4-BE49-F238E27FC236}">
                <a16:creationId xmlns:a16="http://schemas.microsoft.com/office/drawing/2014/main" id="{C8E00B56-BA42-FD4A-8D6F-4BA287D1CA56}"/>
              </a:ext>
            </a:extLst>
          </p:cNvPr>
          <p:cNvSpPr/>
          <p:nvPr/>
        </p:nvSpPr>
        <p:spPr>
          <a:xfrm>
            <a:off x="6141124" y="1109448"/>
            <a:ext cx="3002876" cy="3785652"/>
          </a:xfrm>
          <a:prstGeom prst="rect">
            <a:avLst/>
          </a:prstGeom>
        </p:spPr>
        <p:txBody>
          <a:bodyPr wrap="square">
            <a:spAutoFit/>
          </a:bodyPr>
          <a:lstStyle/>
          <a:p>
            <a:pPr marL="285750" indent="-285750">
              <a:buFont typeface="Arial" panose="020B0604020202020204" pitchFamily="34" charset="0"/>
              <a:buChar char="•"/>
            </a:pPr>
            <a:r>
              <a:rPr lang="en-SG" sz="1200" dirty="0">
                <a:latin typeface="Arial" panose="020B0604020202020204" pitchFamily="34" charset="0"/>
                <a:cs typeface="Arial" panose="020B0604020202020204" pitchFamily="34" charset="0"/>
              </a:rPr>
              <a:t>More than </a:t>
            </a:r>
            <a:r>
              <a:rPr lang="en-SG" sz="1200" b="1" dirty="0">
                <a:latin typeface="Arial" panose="020B0604020202020204" pitchFamily="34" charset="0"/>
                <a:cs typeface="Arial" panose="020B0604020202020204" pitchFamily="34" charset="0"/>
              </a:rPr>
              <a:t>half a billion children </a:t>
            </a:r>
            <a:r>
              <a:rPr lang="en-SG" sz="1200" dirty="0">
                <a:latin typeface="Arial" panose="020B0604020202020204" pitchFamily="34" charset="0"/>
                <a:cs typeface="Arial" panose="020B0604020202020204" pitchFamily="34" charset="0"/>
              </a:rPr>
              <a:t>live in extremely high flood occurrence zones, the vast majority of them live in Asia</a:t>
            </a:r>
          </a:p>
          <a:p>
            <a:pPr marL="285750" indent="-285750">
              <a:buFont typeface="Arial" panose="020B0604020202020204" pitchFamily="34" charset="0"/>
              <a:buChar char="•"/>
            </a:pPr>
            <a:endParaRPr lang="en-SG" sz="120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SG" sz="1200" dirty="0">
                <a:latin typeface="Arial" panose="020B0604020202020204" pitchFamily="34" charset="0"/>
                <a:cs typeface="Arial" panose="020B0604020202020204" pitchFamily="34" charset="0"/>
              </a:rPr>
              <a:t>Floods threaten children’s survival and development. Direct impacts include injuries and death by drowning</a:t>
            </a:r>
          </a:p>
          <a:p>
            <a:pPr marL="285750" indent="-285750">
              <a:buFont typeface="Arial" panose="020B0604020202020204" pitchFamily="34" charset="0"/>
              <a:buChar char="•"/>
            </a:pPr>
            <a:endParaRPr lang="en-SG"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SG" sz="1200" dirty="0">
                <a:latin typeface="Arial" panose="020B0604020202020204" pitchFamily="34" charset="0"/>
                <a:cs typeface="Arial" panose="020B0604020202020204" pitchFamily="34" charset="0"/>
              </a:rPr>
              <a:t>Indirectly, floods pose a grave risk to children’s health. Floods compromise safe water supplies, increasing the risk of diarrhoea outbreaks. They also damage sanitation facilities, contributing to water contamination and undermining the sustainability of sanitation behaviours</a:t>
            </a:r>
          </a:p>
          <a:p>
            <a:pPr marL="285750" indent="-285750">
              <a:buFont typeface="Arial" panose="020B0604020202020204" pitchFamily="34" charset="0"/>
              <a:buChar char="•"/>
            </a:pPr>
            <a:endParaRPr lang="en-SG"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SG" sz="1200" dirty="0">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A71B32E-1F86-487C-A953-7B4F381C0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spTree>
    <p:extLst>
      <p:ext uri="{BB962C8B-B14F-4D97-AF65-F5344CB8AC3E}">
        <p14:creationId xmlns:p14="http://schemas.microsoft.com/office/powerpoint/2010/main" val="113522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A20E33-1C69-7546-B61B-914F7A98E0C0}"/>
              </a:ext>
            </a:extLst>
          </p:cNvPr>
          <p:cNvSpPr>
            <a:spLocks noGrp="1"/>
          </p:cNvSpPr>
          <p:nvPr>
            <p:ph type="sldNum" sz="quarter" idx="10"/>
          </p:nvPr>
        </p:nvSpPr>
        <p:spPr/>
        <p:txBody>
          <a:bodyPr/>
          <a:lstStyle/>
          <a:p>
            <a:fld id="{9E9BC324-87D9-4F3A-AF80-305003183E1D}" type="slidenum">
              <a:rPr lang="en-AU" smtClean="0"/>
              <a:pPr/>
              <a:t>7</a:t>
            </a:fld>
            <a:endParaRPr lang="en-AU"/>
          </a:p>
        </p:txBody>
      </p:sp>
      <p:sp>
        <p:nvSpPr>
          <p:cNvPr id="3" name="Title 2">
            <a:extLst>
              <a:ext uri="{FF2B5EF4-FFF2-40B4-BE49-F238E27FC236}">
                <a16:creationId xmlns:a16="http://schemas.microsoft.com/office/drawing/2014/main" id="{932EE04E-2FE1-B84A-A0CD-59DB12B6B75F}"/>
              </a:ext>
            </a:extLst>
          </p:cNvPr>
          <p:cNvSpPr>
            <a:spLocks noGrp="1"/>
          </p:cNvSpPr>
          <p:nvPr>
            <p:ph type="title"/>
          </p:nvPr>
        </p:nvSpPr>
        <p:spPr/>
        <p:txBody>
          <a:bodyPr/>
          <a:lstStyle/>
          <a:p>
            <a:r>
              <a:rPr lang="en-GB" sz="3200"/>
              <a:t>East Asia Pacific - 1/3 of Global CO2 emissions </a:t>
            </a:r>
          </a:p>
        </p:txBody>
      </p:sp>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8CC6500A-21F3-6D4C-879D-E1CBAF886ACC}"/>
                  </a:ext>
                </a:extLst>
              </p:cNvPr>
              <p:cNvGraphicFramePr/>
              <p:nvPr>
                <p:extLst>
                  <p:ext uri="{D42A27DB-BD31-4B8C-83A1-F6EECF244321}">
                    <p14:modId xmlns:p14="http://schemas.microsoft.com/office/powerpoint/2010/main" val="1003751039"/>
                  </p:ext>
                </p:extLst>
              </p:nvPr>
            </p:nvGraphicFramePr>
            <p:xfrm>
              <a:off x="87682" y="1484305"/>
              <a:ext cx="5079770" cy="2743248"/>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8CC6500A-21F3-6D4C-879D-E1CBAF886ACC}"/>
                  </a:ext>
                </a:extLst>
              </p:cNvPr>
              <p:cNvPicPr>
                <a:picLocks noGrp="1" noRot="1" noChangeAspect="1" noMove="1" noResize="1" noEditPoints="1" noAdjustHandles="1" noChangeArrowheads="1" noChangeShapeType="1"/>
              </p:cNvPicPr>
              <p:nvPr/>
            </p:nvPicPr>
            <p:blipFill>
              <a:blip r:embed="rId3"/>
              <a:stretch>
                <a:fillRect/>
              </a:stretch>
            </p:blipFill>
            <p:spPr>
              <a:xfrm>
                <a:off x="87682" y="1484305"/>
                <a:ext cx="5079770" cy="2743248"/>
              </a:xfrm>
              <a:prstGeom prst="rect">
                <a:avLst/>
              </a:prstGeom>
            </p:spPr>
          </p:pic>
        </mc:Fallback>
      </mc:AlternateContent>
      <p:graphicFrame>
        <p:nvGraphicFramePr>
          <p:cNvPr id="5" name="Chart 4">
            <a:extLst>
              <a:ext uri="{FF2B5EF4-FFF2-40B4-BE49-F238E27FC236}">
                <a16:creationId xmlns:a16="http://schemas.microsoft.com/office/drawing/2014/main" id="{E3ACA530-4826-3040-B26C-400E199F5BFC}"/>
              </a:ext>
            </a:extLst>
          </p:cNvPr>
          <p:cNvGraphicFramePr>
            <a:graphicFrameLocks/>
          </p:cNvGraphicFramePr>
          <p:nvPr>
            <p:extLst>
              <p:ext uri="{D42A27DB-BD31-4B8C-83A1-F6EECF244321}">
                <p14:modId xmlns:p14="http://schemas.microsoft.com/office/powerpoint/2010/main" val="1898099945"/>
              </p:ext>
            </p:extLst>
          </p:nvPr>
        </p:nvGraphicFramePr>
        <p:xfrm>
          <a:off x="5456849" y="1557085"/>
          <a:ext cx="3524313" cy="2623329"/>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A1110D77-3822-4CB6-B75B-0286F3F3C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spTree>
    <p:extLst>
      <p:ext uri="{BB962C8B-B14F-4D97-AF65-F5344CB8AC3E}">
        <p14:creationId xmlns:p14="http://schemas.microsoft.com/office/powerpoint/2010/main" val="9569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B12C0-151F-954B-B8CE-B7BB9CB9059C}"/>
              </a:ext>
            </a:extLst>
          </p:cNvPr>
          <p:cNvSpPr>
            <a:spLocks noGrp="1"/>
          </p:cNvSpPr>
          <p:nvPr>
            <p:ph type="sldNum" sz="quarter" idx="10"/>
          </p:nvPr>
        </p:nvSpPr>
        <p:spPr/>
        <p:txBody>
          <a:bodyPr/>
          <a:lstStyle/>
          <a:p>
            <a:fld id="{9E9BC324-87D9-4F3A-AF80-305003183E1D}" type="slidenum">
              <a:rPr lang="en-AU" smtClean="0"/>
              <a:pPr/>
              <a:t>8</a:t>
            </a:fld>
            <a:endParaRPr lang="en-AU"/>
          </a:p>
        </p:txBody>
      </p:sp>
      <p:sp>
        <p:nvSpPr>
          <p:cNvPr id="3" name="Title 2">
            <a:extLst>
              <a:ext uri="{FF2B5EF4-FFF2-40B4-BE49-F238E27FC236}">
                <a16:creationId xmlns:a16="http://schemas.microsoft.com/office/drawing/2014/main" id="{A4E212C1-106B-D14E-81BB-DC6CEBF0ABE2}"/>
              </a:ext>
            </a:extLst>
          </p:cNvPr>
          <p:cNvSpPr>
            <a:spLocks noGrp="1"/>
          </p:cNvSpPr>
          <p:nvPr>
            <p:ph type="title"/>
          </p:nvPr>
        </p:nvSpPr>
        <p:spPr>
          <a:xfrm>
            <a:off x="369000" y="297269"/>
            <a:ext cx="8406000" cy="540000"/>
          </a:xfrm>
        </p:spPr>
        <p:txBody>
          <a:bodyPr/>
          <a:lstStyle/>
          <a:p>
            <a:r>
              <a:rPr lang="en-GB" sz="3600"/>
              <a:t>Air Pollution</a:t>
            </a:r>
          </a:p>
        </p:txBody>
      </p:sp>
      <p:pic>
        <p:nvPicPr>
          <p:cNvPr id="4" name="Picture 3">
            <a:extLst>
              <a:ext uri="{FF2B5EF4-FFF2-40B4-BE49-F238E27FC236}">
                <a16:creationId xmlns:a16="http://schemas.microsoft.com/office/drawing/2014/main" id="{212AC920-3851-D645-BD84-9E42E66A78F5}"/>
              </a:ext>
            </a:extLst>
          </p:cNvPr>
          <p:cNvPicPr>
            <a:picLocks noChangeAspect="1"/>
          </p:cNvPicPr>
          <p:nvPr/>
        </p:nvPicPr>
        <p:blipFill>
          <a:blip r:embed="rId2"/>
          <a:stretch>
            <a:fillRect/>
          </a:stretch>
        </p:blipFill>
        <p:spPr>
          <a:xfrm>
            <a:off x="2712" y="918000"/>
            <a:ext cx="6434685" cy="3596937"/>
          </a:xfrm>
          <a:prstGeom prst="rect">
            <a:avLst/>
          </a:prstGeom>
        </p:spPr>
      </p:pic>
      <p:sp>
        <p:nvSpPr>
          <p:cNvPr id="5" name="Rectangle 4">
            <a:extLst>
              <a:ext uri="{FF2B5EF4-FFF2-40B4-BE49-F238E27FC236}">
                <a16:creationId xmlns:a16="http://schemas.microsoft.com/office/drawing/2014/main" id="{071A49AD-BA1C-7C49-8B98-DD986C626A39}"/>
              </a:ext>
            </a:extLst>
          </p:cNvPr>
          <p:cNvSpPr/>
          <p:nvPr/>
        </p:nvSpPr>
        <p:spPr>
          <a:xfrm>
            <a:off x="6304191" y="918000"/>
            <a:ext cx="2595015" cy="923330"/>
          </a:xfrm>
          <a:prstGeom prst="rect">
            <a:avLst/>
          </a:prstGeom>
        </p:spPr>
        <p:txBody>
          <a:bodyPr wrap="square">
            <a:spAutoFit/>
          </a:bodyPr>
          <a:lstStyle/>
          <a:p>
            <a:r>
              <a:rPr lang="en-GB" b="1" dirty="0">
                <a:solidFill>
                  <a:srgbClr val="00B0F0"/>
                </a:solidFill>
                <a:latin typeface="Arial" panose="020B0604020202020204" pitchFamily="34" charset="0"/>
                <a:cs typeface="Arial" panose="020B0604020202020204" pitchFamily="34" charset="0"/>
              </a:rPr>
              <a:t>Nearly 1 in 10 under-5 deaths is linked to air pollution</a:t>
            </a:r>
          </a:p>
        </p:txBody>
      </p:sp>
      <p:sp>
        <p:nvSpPr>
          <p:cNvPr id="6" name="TextBox 5">
            <a:extLst>
              <a:ext uri="{FF2B5EF4-FFF2-40B4-BE49-F238E27FC236}">
                <a16:creationId xmlns:a16="http://schemas.microsoft.com/office/drawing/2014/main" id="{5F3818E4-980F-DC4C-8504-725AC483278A}"/>
              </a:ext>
            </a:extLst>
          </p:cNvPr>
          <p:cNvSpPr txBox="1"/>
          <p:nvPr/>
        </p:nvSpPr>
        <p:spPr>
          <a:xfrm>
            <a:off x="369000" y="4482435"/>
            <a:ext cx="2396836" cy="184666"/>
          </a:xfrm>
          <a:prstGeom prst="rect">
            <a:avLst/>
          </a:prstGeom>
          <a:noFill/>
        </p:spPr>
        <p:txBody>
          <a:bodyPr wrap="square" rtlCol="0">
            <a:spAutoFit/>
          </a:bodyPr>
          <a:lstStyle/>
          <a:p>
            <a:r>
              <a:rPr lang="en-GB" sz="600">
                <a:latin typeface="Arial" panose="020B0604020202020204" pitchFamily="34" charset="0"/>
                <a:cs typeface="Arial" panose="020B0604020202020204" pitchFamily="34" charset="0"/>
              </a:rPr>
              <a:t>Source: WHO 2012, UNICEF 2016</a:t>
            </a:r>
          </a:p>
        </p:txBody>
      </p:sp>
      <p:sp>
        <p:nvSpPr>
          <p:cNvPr id="8" name="TextBox 7">
            <a:extLst>
              <a:ext uri="{FF2B5EF4-FFF2-40B4-BE49-F238E27FC236}">
                <a16:creationId xmlns:a16="http://schemas.microsoft.com/office/drawing/2014/main" id="{6A4E1962-4BC3-DB43-828F-FE146538D5BA}"/>
              </a:ext>
            </a:extLst>
          </p:cNvPr>
          <p:cNvSpPr txBox="1"/>
          <p:nvPr/>
        </p:nvSpPr>
        <p:spPr>
          <a:xfrm>
            <a:off x="6602816" y="2041933"/>
            <a:ext cx="2296390" cy="2893100"/>
          </a:xfrm>
          <a:prstGeom prst="rect">
            <a:avLst/>
          </a:prstGeom>
          <a:noFill/>
        </p:spPr>
        <p:txBody>
          <a:bodyPr wrap="square" rtlCol="0">
            <a:spAutoFit/>
          </a:bodyPr>
          <a:lstStyle/>
          <a:p>
            <a:pPr marL="285750" indent="-285750">
              <a:buFont typeface="Arial" panose="020B0604020202020204" pitchFamily="34" charset="0"/>
              <a:buChar char="•"/>
            </a:pPr>
            <a:r>
              <a:rPr lang="en-GB" sz="1400" dirty="0"/>
              <a:t>In South-east Asia and Western Pacific, more than </a:t>
            </a:r>
            <a:r>
              <a:rPr lang="en-GB" sz="1400" b="1" dirty="0"/>
              <a:t>150,000 and 55,000</a:t>
            </a:r>
            <a:r>
              <a:rPr lang="en-GB" sz="1400" dirty="0"/>
              <a:t> under-5 deaths due to indoor and outdoor air pollution respectively in 2012</a:t>
            </a:r>
          </a:p>
          <a:p>
            <a:pPr marL="285750" indent="-285750">
              <a:buFont typeface="Arial" panose="020B0604020202020204" pitchFamily="34" charset="0"/>
              <a:buChar char="•"/>
            </a:pPr>
            <a:r>
              <a:rPr lang="en-GB" sz="1400" dirty="0"/>
              <a:t>Leading </a:t>
            </a:r>
            <a:r>
              <a:rPr lang="en-GB" sz="1400" b="1" dirty="0"/>
              <a:t>risk factor for child deaths </a:t>
            </a:r>
            <a:r>
              <a:rPr lang="en-GB" sz="1400" dirty="0"/>
              <a:t>in many countries</a:t>
            </a:r>
          </a:p>
          <a:p>
            <a:pPr marL="285750" indent="-285750">
              <a:buFont typeface="Arial" panose="020B0604020202020204" pitchFamily="34" charset="0"/>
              <a:buChar char="•"/>
            </a:pPr>
            <a:r>
              <a:rPr lang="en-GB" sz="1400" dirty="0"/>
              <a:t>Globally, </a:t>
            </a:r>
            <a:r>
              <a:rPr lang="en-GB" sz="1400" b="1" dirty="0"/>
              <a:t>7 million </a:t>
            </a:r>
            <a:r>
              <a:rPr lang="en-GB" sz="1400" dirty="0"/>
              <a:t>deaths are attributed to air pollution in 2016</a:t>
            </a:r>
          </a:p>
        </p:txBody>
      </p:sp>
      <p:pic>
        <p:nvPicPr>
          <p:cNvPr id="10" name="Picture 9">
            <a:extLst>
              <a:ext uri="{FF2B5EF4-FFF2-40B4-BE49-F238E27FC236}">
                <a16:creationId xmlns:a16="http://schemas.microsoft.com/office/drawing/2014/main" id="{33233364-ED87-4B8E-A096-C0E887D3E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870" y="4819500"/>
            <a:ext cx="1476262" cy="231067"/>
          </a:xfrm>
          <a:prstGeom prst="rect">
            <a:avLst/>
          </a:prstGeom>
        </p:spPr>
      </p:pic>
    </p:spTree>
    <p:extLst>
      <p:ext uri="{BB962C8B-B14F-4D97-AF65-F5344CB8AC3E}">
        <p14:creationId xmlns:p14="http://schemas.microsoft.com/office/powerpoint/2010/main" val="111153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3DBC6-EBE0-8348-97C7-B24C5DA45925}"/>
              </a:ext>
            </a:extLst>
          </p:cNvPr>
          <p:cNvSpPr>
            <a:spLocks noGrp="1"/>
          </p:cNvSpPr>
          <p:nvPr>
            <p:ph type="sldNum" sz="quarter" idx="10"/>
          </p:nvPr>
        </p:nvSpPr>
        <p:spPr/>
        <p:txBody>
          <a:bodyPr/>
          <a:lstStyle/>
          <a:p>
            <a:fld id="{9E9BC324-87D9-4F3A-AF80-305003183E1D}" type="slidenum">
              <a:rPr lang="en-AU" smtClean="0"/>
              <a:pPr/>
              <a:t>9</a:t>
            </a:fld>
            <a:endParaRPr lang="en-AU"/>
          </a:p>
        </p:txBody>
      </p:sp>
      <p:sp>
        <p:nvSpPr>
          <p:cNvPr id="3" name="Title 2">
            <a:extLst>
              <a:ext uri="{FF2B5EF4-FFF2-40B4-BE49-F238E27FC236}">
                <a16:creationId xmlns:a16="http://schemas.microsoft.com/office/drawing/2014/main" id="{CD458D10-5AD9-4745-BE47-510AB6299078}"/>
              </a:ext>
            </a:extLst>
          </p:cNvPr>
          <p:cNvSpPr>
            <a:spLocks noGrp="1"/>
          </p:cNvSpPr>
          <p:nvPr>
            <p:ph type="title"/>
          </p:nvPr>
        </p:nvSpPr>
        <p:spPr/>
        <p:txBody>
          <a:bodyPr/>
          <a:lstStyle/>
          <a:p>
            <a:endParaRPr lang="en-GB"/>
          </a:p>
        </p:txBody>
      </p:sp>
      <p:graphicFrame>
        <p:nvGraphicFramePr>
          <p:cNvPr id="6" name="Table 5">
            <a:extLst>
              <a:ext uri="{FF2B5EF4-FFF2-40B4-BE49-F238E27FC236}">
                <a16:creationId xmlns:a16="http://schemas.microsoft.com/office/drawing/2014/main" id="{18A11C40-B827-5D47-BCBE-EA51C96BD516}"/>
              </a:ext>
            </a:extLst>
          </p:cNvPr>
          <p:cNvGraphicFramePr>
            <a:graphicFrameLocks noGrp="1"/>
          </p:cNvGraphicFramePr>
          <p:nvPr>
            <p:extLst>
              <p:ext uri="{D42A27DB-BD31-4B8C-83A1-F6EECF244321}">
                <p14:modId xmlns:p14="http://schemas.microsoft.com/office/powerpoint/2010/main" val="1764938064"/>
              </p:ext>
            </p:extLst>
          </p:nvPr>
        </p:nvGraphicFramePr>
        <p:xfrm>
          <a:off x="314315" y="72592"/>
          <a:ext cx="8497370" cy="4907280"/>
        </p:xfrm>
        <a:graphic>
          <a:graphicData uri="http://schemas.openxmlformats.org/drawingml/2006/table">
            <a:tbl>
              <a:tblPr firstRow="1" bandRow="1">
                <a:tableStyleId>{21E4AEA4-8DFA-4A89-87EB-49C32662AFE0}</a:tableStyleId>
              </a:tblPr>
              <a:tblGrid>
                <a:gridCol w="1546091">
                  <a:extLst>
                    <a:ext uri="{9D8B030D-6E8A-4147-A177-3AD203B41FA5}">
                      <a16:colId xmlns:a16="http://schemas.microsoft.com/office/drawing/2014/main" val="201540803"/>
                    </a:ext>
                  </a:extLst>
                </a:gridCol>
                <a:gridCol w="1155728">
                  <a:extLst>
                    <a:ext uri="{9D8B030D-6E8A-4147-A177-3AD203B41FA5}">
                      <a16:colId xmlns:a16="http://schemas.microsoft.com/office/drawing/2014/main" val="741120198"/>
                    </a:ext>
                  </a:extLst>
                </a:gridCol>
                <a:gridCol w="1342191">
                  <a:extLst>
                    <a:ext uri="{9D8B030D-6E8A-4147-A177-3AD203B41FA5}">
                      <a16:colId xmlns:a16="http://schemas.microsoft.com/office/drawing/2014/main" val="1992669020"/>
                    </a:ext>
                  </a:extLst>
                </a:gridCol>
                <a:gridCol w="1253556">
                  <a:extLst>
                    <a:ext uri="{9D8B030D-6E8A-4147-A177-3AD203B41FA5}">
                      <a16:colId xmlns:a16="http://schemas.microsoft.com/office/drawing/2014/main" val="500445375"/>
                    </a:ext>
                  </a:extLst>
                </a:gridCol>
                <a:gridCol w="1621524">
                  <a:extLst>
                    <a:ext uri="{9D8B030D-6E8A-4147-A177-3AD203B41FA5}">
                      <a16:colId xmlns:a16="http://schemas.microsoft.com/office/drawing/2014/main" val="333080678"/>
                    </a:ext>
                  </a:extLst>
                </a:gridCol>
                <a:gridCol w="1578280">
                  <a:extLst>
                    <a:ext uri="{9D8B030D-6E8A-4147-A177-3AD203B41FA5}">
                      <a16:colId xmlns:a16="http://schemas.microsoft.com/office/drawing/2014/main" val="2717861209"/>
                    </a:ext>
                  </a:extLst>
                </a:gridCol>
              </a:tblGrid>
              <a:tr h="658332">
                <a:tc>
                  <a:txBody>
                    <a:bodyPr/>
                    <a:lstStyle/>
                    <a:p>
                      <a:r>
                        <a:rPr lang="en-GB" sz="1400"/>
                        <a:t>Country </a:t>
                      </a:r>
                    </a:p>
                  </a:txBody>
                  <a:tcPr/>
                </a:tc>
                <a:tc>
                  <a:txBody>
                    <a:bodyPr/>
                    <a:lstStyle/>
                    <a:p>
                      <a:r>
                        <a:rPr lang="en-GB" sz="1400"/>
                        <a:t>Climate Risk Index Rank</a:t>
                      </a:r>
                    </a:p>
                  </a:txBody>
                  <a:tcPr/>
                </a:tc>
                <a:tc>
                  <a:txBody>
                    <a:bodyPr/>
                    <a:lstStyle/>
                    <a:p>
                      <a:r>
                        <a:rPr lang="en-GB" sz="1400"/>
                        <a:t>Fatalities/ annual average</a:t>
                      </a:r>
                    </a:p>
                  </a:txBody>
                  <a:tcPr/>
                </a:tc>
                <a:tc>
                  <a:txBody>
                    <a:bodyPr/>
                    <a:lstStyle/>
                    <a:p>
                      <a:r>
                        <a:rPr lang="en-GB" sz="1400"/>
                        <a:t>Fatalities per 100,000</a:t>
                      </a:r>
                    </a:p>
                  </a:txBody>
                  <a:tcPr/>
                </a:tc>
                <a:tc>
                  <a:txBody>
                    <a:bodyPr/>
                    <a:lstStyle/>
                    <a:p>
                      <a:r>
                        <a:rPr lang="en-GB" sz="1400"/>
                        <a:t>Losses in US$ Millions (Annual Average)</a:t>
                      </a:r>
                    </a:p>
                  </a:txBody>
                  <a:tcPr/>
                </a:tc>
                <a:tc>
                  <a:txBody>
                    <a:bodyPr/>
                    <a:lstStyle/>
                    <a:p>
                      <a:r>
                        <a:rPr lang="en-GB" sz="1400"/>
                        <a:t>Losses per unit GDP</a:t>
                      </a:r>
                    </a:p>
                  </a:txBody>
                  <a:tcPr/>
                </a:tc>
                <a:extLst>
                  <a:ext uri="{0D108BD9-81ED-4DB2-BD59-A6C34878D82A}">
                    <a16:rowId xmlns:a16="http://schemas.microsoft.com/office/drawing/2014/main" val="1586609553"/>
                  </a:ext>
                </a:extLst>
              </a:tr>
              <a:tr h="274305">
                <a:tc>
                  <a:txBody>
                    <a:bodyPr/>
                    <a:lstStyle/>
                    <a:p>
                      <a:r>
                        <a:rPr lang="en-GB" sz="1400"/>
                        <a:t>Myanmar</a:t>
                      </a:r>
                    </a:p>
                  </a:txBody>
                  <a:tcPr>
                    <a:solidFill>
                      <a:srgbClr val="FF0000"/>
                    </a:solidFill>
                  </a:tcPr>
                </a:tc>
                <a:tc>
                  <a:txBody>
                    <a:bodyPr/>
                    <a:lstStyle/>
                    <a:p>
                      <a:r>
                        <a:rPr lang="en-GB" sz="1400"/>
                        <a:t>3</a:t>
                      </a:r>
                    </a:p>
                  </a:txBody>
                  <a:tcPr>
                    <a:solidFill>
                      <a:srgbClr val="FF0000"/>
                    </a:solidFill>
                  </a:tcPr>
                </a:tc>
                <a:tc>
                  <a:txBody>
                    <a:bodyPr/>
                    <a:lstStyle/>
                    <a:p>
                      <a:r>
                        <a:rPr lang="en-SG" sz="1400"/>
                        <a:t>7 048.850</a:t>
                      </a:r>
                      <a:endParaRPr lang="en-GB" sz="1400"/>
                    </a:p>
                  </a:txBody>
                  <a:tcPr>
                    <a:solidFill>
                      <a:srgbClr val="FF0000"/>
                    </a:solidFill>
                  </a:tcPr>
                </a:tc>
                <a:tc>
                  <a:txBody>
                    <a:bodyPr/>
                    <a:lstStyle/>
                    <a:p>
                      <a:r>
                        <a:rPr lang="en-SG" sz="1400"/>
                        <a:t>14.392</a:t>
                      </a:r>
                      <a:endParaRPr lang="en-GB" sz="1400"/>
                    </a:p>
                  </a:txBody>
                  <a:tcPr>
                    <a:solidFill>
                      <a:srgbClr val="FF0000"/>
                    </a:solidFill>
                  </a:tcPr>
                </a:tc>
                <a:tc>
                  <a:txBody>
                    <a:bodyPr/>
                    <a:lstStyle/>
                    <a:p>
                      <a:r>
                        <a:rPr lang="en-SG" sz="1400"/>
                        <a:t>1 275.961</a:t>
                      </a:r>
                      <a:endParaRPr lang="en-GB" sz="1400"/>
                    </a:p>
                  </a:txBody>
                  <a:tcPr>
                    <a:solidFill>
                      <a:srgbClr val="FF0000"/>
                    </a:solidFill>
                  </a:tcPr>
                </a:tc>
                <a:tc>
                  <a:txBody>
                    <a:bodyPr/>
                    <a:lstStyle/>
                    <a:p>
                      <a:r>
                        <a:rPr lang="en-SG" sz="1400"/>
                        <a:t>0.661</a:t>
                      </a:r>
                      <a:endParaRPr lang="en-GB" sz="1400"/>
                    </a:p>
                  </a:txBody>
                  <a:tcPr>
                    <a:solidFill>
                      <a:srgbClr val="FF0000"/>
                    </a:solidFill>
                  </a:tcPr>
                </a:tc>
                <a:extLst>
                  <a:ext uri="{0D108BD9-81ED-4DB2-BD59-A6C34878D82A}">
                    <a16:rowId xmlns:a16="http://schemas.microsoft.com/office/drawing/2014/main" val="2682873076"/>
                  </a:ext>
                </a:extLst>
              </a:tr>
              <a:tr h="274305">
                <a:tc>
                  <a:txBody>
                    <a:bodyPr/>
                    <a:lstStyle/>
                    <a:p>
                      <a:r>
                        <a:rPr lang="en-GB" sz="1400"/>
                        <a:t>Philippines</a:t>
                      </a:r>
                    </a:p>
                  </a:txBody>
                  <a:tcPr>
                    <a:solidFill>
                      <a:srgbClr val="FF0000"/>
                    </a:solidFill>
                  </a:tcPr>
                </a:tc>
                <a:tc>
                  <a:txBody>
                    <a:bodyPr/>
                    <a:lstStyle/>
                    <a:p>
                      <a:r>
                        <a:rPr lang="en-GB" sz="1400"/>
                        <a:t>5</a:t>
                      </a:r>
                    </a:p>
                  </a:txBody>
                  <a:tcPr>
                    <a:solidFill>
                      <a:srgbClr val="FF0000"/>
                    </a:solidFill>
                  </a:tcPr>
                </a:tc>
                <a:tc>
                  <a:txBody>
                    <a:bodyPr/>
                    <a:lstStyle/>
                    <a:p>
                      <a:r>
                        <a:rPr lang="en-SG" sz="1400"/>
                        <a:t>867.400 </a:t>
                      </a:r>
                      <a:endParaRPr lang="en-GB" sz="1400"/>
                    </a:p>
                  </a:txBody>
                  <a:tcPr>
                    <a:solidFill>
                      <a:srgbClr val="FF0000"/>
                    </a:solidFill>
                  </a:tcPr>
                </a:tc>
                <a:tc>
                  <a:txBody>
                    <a:bodyPr/>
                    <a:lstStyle/>
                    <a:p>
                      <a:r>
                        <a:rPr lang="en-SG" sz="1400"/>
                        <a:t>0.971</a:t>
                      </a:r>
                      <a:endParaRPr lang="en-GB" sz="1400"/>
                    </a:p>
                  </a:txBody>
                  <a:tcPr>
                    <a:solidFill>
                      <a:srgbClr val="FF0000"/>
                    </a:solidFill>
                  </a:tcPr>
                </a:tc>
                <a:tc>
                  <a:txBody>
                    <a:bodyPr/>
                    <a:lstStyle/>
                    <a:p>
                      <a:r>
                        <a:rPr lang="en-SG" sz="1400"/>
                        <a:t>2 932.153</a:t>
                      </a:r>
                      <a:endParaRPr lang="en-GB" sz="1400"/>
                    </a:p>
                  </a:txBody>
                  <a:tcPr>
                    <a:solidFill>
                      <a:srgbClr val="FF0000"/>
                    </a:solidFill>
                  </a:tcPr>
                </a:tc>
                <a:tc>
                  <a:txBody>
                    <a:bodyPr/>
                    <a:lstStyle/>
                    <a:p>
                      <a:r>
                        <a:rPr lang="en-SG" sz="1400"/>
                        <a:t>0.576</a:t>
                      </a:r>
                      <a:endParaRPr lang="en-GB" sz="1400"/>
                    </a:p>
                  </a:txBody>
                  <a:tcPr>
                    <a:solidFill>
                      <a:srgbClr val="FF0000"/>
                    </a:solidFill>
                  </a:tcPr>
                </a:tc>
                <a:extLst>
                  <a:ext uri="{0D108BD9-81ED-4DB2-BD59-A6C34878D82A}">
                    <a16:rowId xmlns:a16="http://schemas.microsoft.com/office/drawing/2014/main" val="2749166306"/>
                  </a:ext>
                </a:extLst>
              </a:tr>
              <a:tr h="274305">
                <a:tc>
                  <a:txBody>
                    <a:bodyPr/>
                    <a:lstStyle/>
                    <a:p>
                      <a:r>
                        <a:rPr lang="en-GB" sz="1400"/>
                        <a:t>Viet Nam</a:t>
                      </a:r>
                    </a:p>
                  </a:txBody>
                  <a:tcPr>
                    <a:solidFill>
                      <a:srgbClr val="FF0000"/>
                    </a:solidFill>
                  </a:tcPr>
                </a:tc>
                <a:tc>
                  <a:txBody>
                    <a:bodyPr/>
                    <a:lstStyle/>
                    <a:p>
                      <a:r>
                        <a:rPr lang="en-GB" sz="1400"/>
                        <a:t>9</a:t>
                      </a:r>
                    </a:p>
                  </a:txBody>
                  <a:tcPr>
                    <a:solidFill>
                      <a:srgbClr val="FF0000"/>
                    </a:solidFill>
                  </a:tcPr>
                </a:tc>
                <a:tc>
                  <a:txBody>
                    <a:bodyPr/>
                    <a:lstStyle/>
                    <a:p>
                      <a:r>
                        <a:rPr lang="en-SG" sz="1400"/>
                        <a:t>296.400</a:t>
                      </a:r>
                      <a:endParaRPr lang="en-GB" sz="1400"/>
                    </a:p>
                  </a:txBody>
                  <a:tcPr>
                    <a:solidFill>
                      <a:srgbClr val="FF0000"/>
                    </a:solidFill>
                  </a:tcPr>
                </a:tc>
                <a:tc>
                  <a:txBody>
                    <a:bodyPr/>
                    <a:lstStyle/>
                    <a:p>
                      <a:r>
                        <a:rPr lang="en-SG" sz="1400"/>
                        <a:t>0.350</a:t>
                      </a:r>
                      <a:endParaRPr lang="en-GB" sz="1400"/>
                    </a:p>
                  </a:txBody>
                  <a:tcPr>
                    <a:solidFill>
                      <a:srgbClr val="FF0000"/>
                    </a:solidFill>
                  </a:tcPr>
                </a:tc>
                <a:tc>
                  <a:txBody>
                    <a:bodyPr/>
                    <a:lstStyle/>
                    <a:p>
                      <a:r>
                        <a:rPr lang="en-SG" sz="1400"/>
                        <a:t>2 064.740</a:t>
                      </a:r>
                      <a:endParaRPr lang="en-GB" sz="1400"/>
                    </a:p>
                  </a:txBody>
                  <a:tcPr>
                    <a:solidFill>
                      <a:srgbClr val="FF0000"/>
                    </a:solidFill>
                  </a:tcPr>
                </a:tc>
                <a:tc>
                  <a:txBody>
                    <a:bodyPr/>
                    <a:lstStyle/>
                    <a:p>
                      <a:r>
                        <a:rPr lang="en-SG" sz="1400"/>
                        <a:t>0.516</a:t>
                      </a:r>
                      <a:endParaRPr lang="en-GB" sz="1400"/>
                    </a:p>
                  </a:txBody>
                  <a:tcPr>
                    <a:solidFill>
                      <a:srgbClr val="FF0000"/>
                    </a:solidFill>
                  </a:tcPr>
                </a:tc>
                <a:extLst>
                  <a:ext uri="{0D108BD9-81ED-4DB2-BD59-A6C34878D82A}">
                    <a16:rowId xmlns:a16="http://schemas.microsoft.com/office/drawing/2014/main" val="190161801"/>
                  </a:ext>
                </a:extLst>
              </a:tr>
              <a:tr h="274305">
                <a:tc>
                  <a:txBody>
                    <a:bodyPr/>
                    <a:lstStyle/>
                    <a:p>
                      <a:r>
                        <a:rPr lang="en-GB" sz="1400"/>
                        <a:t>Thailand</a:t>
                      </a:r>
                    </a:p>
                  </a:txBody>
                  <a:tcPr/>
                </a:tc>
                <a:tc>
                  <a:txBody>
                    <a:bodyPr/>
                    <a:lstStyle/>
                    <a:p>
                      <a:r>
                        <a:rPr lang="en-GB" sz="1400"/>
                        <a:t>13</a:t>
                      </a:r>
                    </a:p>
                  </a:txBody>
                  <a:tcPr/>
                </a:tc>
                <a:tc>
                  <a:txBody>
                    <a:bodyPr/>
                    <a:lstStyle/>
                    <a:p>
                      <a:r>
                        <a:rPr lang="en-SG" sz="1400"/>
                        <a:t>137.800</a:t>
                      </a:r>
                      <a:endParaRPr lang="en-GB" sz="1400"/>
                    </a:p>
                  </a:txBody>
                  <a:tcPr/>
                </a:tc>
                <a:tc>
                  <a:txBody>
                    <a:bodyPr/>
                    <a:lstStyle/>
                    <a:p>
                      <a:r>
                        <a:rPr lang="en-SG" sz="1400"/>
                        <a:t>0.209</a:t>
                      </a:r>
                      <a:endParaRPr lang="en-GB" sz="1400"/>
                    </a:p>
                  </a:txBody>
                  <a:tcPr/>
                </a:tc>
                <a:tc>
                  <a:txBody>
                    <a:bodyPr/>
                    <a:lstStyle/>
                    <a:p>
                      <a:r>
                        <a:rPr lang="en-SG" sz="1400"/>
                        <a:t>7 894.763</a:t>
                      </a:r>
                      <a:endParaRPr lang="en-GB" sz="1400"/>
                    </a:p>
                  </a:txBody>
                  <a:tcPr/>
                </a:tc>
                <a:tc>
                  <a:txBody>
                    <a:bodyPr/>
                    <a:lstStyle/>
                    <a:p>
                      <a:r>
                        <a:rPr lang="en-SG" sz="1400"/>
                        <a:t>0.936</a:t>
                      </a:r>
                      <a:endParaRPr lang="en-GB" sz="1400"/>
                    </a:p>
                  </a:txBody>
                  <a:tcPr/>
                </a:tc>
                <a:extLst>
                  <a:ext uri="{0D108BD9-81ED-4DB2-BD59-A6C34878D82A}">
                    <a16:rowId xmlns:a16="http://schemas.microsoft.com/office/drawing/2014/main" val="2600193708"/>
                  </a:ext>
                </a:extLst>
              </a:tr>
              <a:tr h="274305">
                <a:tc>
                  <a:txBody>
                    <a:bodyPr/>
                    <a:lstStyle/>
                    <a:p>
                      <a:r>
                        <a:rPr lang="en-GB" sz="1400"/>
                        <a:t>Cambodia</a:t>
                      </a:r>
                    </a:p>
                  </a:txBody>
                  <a:tcPr/>
                </a:tc>
                <a:tc>
                  <a:txBody>
                    <a:bodyPr/>
                    <a:lstStyle/>
                    <a:p>
                      <a:r>
                        <a:rPr lang="en-GB" sz="1400"/>
                        <a:t>19</a:t>
                      </a:r>
                    </a:p>
                  </a:txBody>
                  <a:tcPr/>
                </a:tc>
                <a:tc>
                  <a:txBody>
                    <a:bodyPr/>
                    <a:lstStyle/>
                    <a:p>
                      <a:r>
                        <a:rPr lang="en-SG" sz="1400"/>
                        <a:t>53.300</a:t>
                      </a:r>
                      <a:endParaRPr lang="en-GB" sz="1400"/>
                    </a:p>
                  </a:txBody>
                  <a:tcPr/>
                </a:tc>
                <a:tc>
                  <a:txBody>
                    <a:bodyPr/>
                    <a:lstStyle/>
                    <a:p>
                      <a:r>
                        <a:rPr lang="en-SG" sz="1400"/>
                        <a:t>0.384</a:t>
                      </a:r>
                      <a:endParaRPr lang="en-GB" sz="1400"/>
                    </a:p>
                  </a:txBody>
                  <a:tcPr/>
                </a:tc>
                <a:tc>
                  <a:txBody>
                    <a:bodyPr/>
                    <a:lstStyle/>
                    <a:p>
                      <a:r>
                        <a:rPr lang="en-SG" sz="1400"/>
                        <a:t>242.493 </a:t>
                      </a:r>
                      <a:endParaRPr lang="en-GB" sz="1400"/>
                    </a:p>
                  </a:txBody>
                  <a:tcPr/>
                </a:tc>
                <a:tc>
                  <a:txBody>
                    <a:bodyPr/>
                    <a:lstStyle/>
                    <a:p>
                      <a:r>
                        <a:rPr lang="en-SG" sz="1400"/>
                        <a:t>0.723</a:t>
                      </a:r>
                      <a:endParaRPr lang="en-GB" sz="1400"/>
                    </a:p>
                  </a:txBody>
                  <a:tcPr/>
                </a:tc>
                <a:extLst>
                  <a:ext uri="{0D108BD9-81ED-4DB2-BD59-A6C34878D82A}">
                    <a16:rowId xmlns:a16="http://schemas.microsoft.com/office/drawing/2014/main" val="3406874955"/>
                  </a:ext>
                </a:extLst>
              </a:tr>
              <a:tr h="274305">
                <a:tc>
                  <a:txBody>
                    <a:bodyPr/>
                    <a:lstStyle/>
                    <a:p>
                      <a:r>
                        <a:rPr lang="en-GB" sz="1400"/>
                        <a:t>Fiji</a:t>
                      </a:r>
                    </a:p>
                  </a:txBody>
                  <a:tcPr/>
                </a:tc>
                <a:tc>
                  <a:txBody>
                    <a:bodyPr/>
                    <a:lstStyle/>
                    <a:p>
                      <a:r>
                        <a:rPr lang="en-GB" sz="1400"/>
                        <a:t>20</a:t>
                      </a:r>
                    </a:p>
                  </a:txBody>
                  <a:tcPr/>
                </a:tc>
                <a:tc>
                  <a:txBody>
                    <a:bodyPr/>
                    <a:lstStyle/>
                    <a:p>
                      <a:r>
                        <a:rPr lang="en-GB" sz="1400"/>
                        <a:t>7</a:t>
                      </a:r>
                    </a:p>
                  </a:txBody>
                  <a:tcPr/>
                </a:tc>
                <a:tc>
                  <a:txBody>
                    <a:bodyPr/>
                    <a:lstStyle/>
                    <a:p>
                      <a:r>
                        <a:rPr lang="en-SG" sz="1400"/>
                        <a:t>0.837</a:t>
                      </a:r>
                      <a:endParaRPr lang="en-GB" sz="1400"/>
                    </a:p>
                  </a:txBody>
                  <a:tcPr/>
                </a:tc>
                <a:tc>
                  <a:txBody>
                    <a:bodyPr/>
                    <a:lstStyle/>
                    <a:p>
                      <a:r>
                        <a:rPr lang="en-SG" sz="1400"/>
                        <a:t>119.983</a:t>
                      </a:r>
                      <a:endParaRPr lang="en-GB" sz="1400"/>
                    </a:p>
                  </a:txBody>
                  <a:tcPr/>
                </a:tc>
                <a:tc>
                  <a:txBody>
                    <a:bodyPr/>
                    <a:lstStyle/>
                    <a:p>
                      <a:r>
                        <a:rPr lang="en-SG" sz="1400"/>
                        <a:t>1.896</a:t>
                      </a:r>
                      <a:endParaRPr lang="en-GB" sz="1400"/>
                    </a:p>
                  </a:txBody>
                  <a:tcPr/>
                </a:tc>
                <a:extLst>
                  <a:ext uri="{0D108BD9-81ED-4DB2-BD59-A6C34878D82A}">
                    <a16:rowId xmlns:a16="http://schemas.microsoft.com/office/drawing/2014/main" val="2938102883"/>
                  </a:ext>
                </a:extLst>
              </a:tr>
              <a:tr h="274305">
                <a:tc>
                  <a:txBody>
                    <a:bodyPr/>
                    <a:lstStyle/>
                    <a:p>
                      <a:r>
                        <a:rPr lang="en-GB" sz="1400"/>
                        <a:t>China</a:t>
                      </a:r>
                    </a:p>
                  </a:txBody>
                  <a:tcPr/>
                </a:tc>
                <a:tc>
                  <a:txBody>
                    <a:bodyPr/>
                    <a:lstStyle/>
                    <a:p>
                      <a:r>
                        <a:rPr lang="en-GB" sz="1400"/>
                        <a:t>37</a:t>
                      </a:r>
                    </a:p>
                  </a:txBody>
                  <a:tcPr/>
                </a:tc>
                <a:tc>
                  <a:txBody>
                    <a:bodyPr/>
                    <a:lstStyle/>
                    <a:p>
                      <a:r>
                        <a:rPr lang="en-SG" sz="1400"/>
                        <a:t>1 240.800</a:t>
                      </a:r>
                      <a:endParaRPr lang="en-GB" sz="1400"/>
                    </a:p>
                  </a:txBody>
                  <a:tcPr/>
                </a:tc>
                <a:tc>
                  <a:txBody>
                    <a:bodyPr/>
                    <a:lstStyle/>
                    <a:p>
                      <a:r>
                        <a:rPr lang="en-SG" sz="1400"/>
                        <a:t>0.094</a:t>
                      </a:r>
                      <a:endParaRPr lang="en-GB" sz="1400"/>
                    </a:p>
                  </a:txBody>
                  <a:tcPr/>
                </a:tc>
                <a:tc>
                  <a:txBody>
                    <a:bodyPr/>
                    <a:lstStyle/>
                    <a:p>
                      <a:r>
                        <a:rPr lang="en-SG" sz="1400"/>
                        <a:t>36 601.070</a:t>
                      </a:r>
                      <a:endParaRPr lang="en-GB" sz="1400"/>
                    </a:p>
                  </a:txBody>
                  <a:tcPr/>
                </a:tc>
                <a:tc>
                  <a:txBody>
                    <a:bodyPr/>
                    <a:lstStyle/>
                    <a:p>
                      <a:r>
                        <a:rPr lang="en-SG" sz="1400"/>
                        <a:t>0.288</a:t>
                      </a:r>
                      <a:endParaRPr lang="en-GB" sz="1400"/>
                    </a:p>
                  </a:txBody>
                  <a:tcPr/>
                </a:tc>
                <a:extLst>
                  <a:ext uri="{0D108BD9-81ED-4DB2-BD59-A6C34878D82A}">
                    <a16:rowId xmlns:a16="http://schemas.microsoft.com/office/drawing/2014/main" val="1693110112"/>
                  </a:ext>
                </a:extLst>
              </a:tr>
              <a:tr h="274305">
                <a:tc>
                  <a:txBody>
                    <a:bodyPr/>
                    <a:lstStyle/>
                    <a:p>
                      <a:r>
                        <a:rPr lang="en-GB" sz="1400"/>
                        <a:t>Mongolia</a:t>
                      </a:r>
                    </a:p>
                  </a:txBody>
                  <a:tcPr/>
                </a:tc>
                <a:tc>
                  <a:txBody>
                    <a:bodyPr/>
                    <a:lstStyle/>
                    <a:p>
                      <a:r>
                        <a:rPr lang="en-GB" sz="1400"/>
                        <a:t>62</a:t>
                      </a:r>
                    </a:p>
                  </a:txBody>
                  <a:tcPr/>
                </a:tc>
                <a:tc>
                  <a:txBody>
                    <a:bodyPr/>
                    <a:lstStyle/>
                    <a:p>
                      <a:r>
                        <a:rPr lang="en-SG" sz="1400"/>
                        <a:t>6.900</a:t>
                      </a:r>
                      <a:endParaRPr lang="en-GB" sz="1400"/>
                    </a:p>
                  </a:txBody>
                  <a:tcPr/>
                </a:tc>
                <a:tc>
                  <a:txBody>
                    <a:bodyPr/>
                    <a:lstStyle/>
                    <a:p>
                      <a:r>
                        <a:rPr lang="en-SG" sz="1400"/>
                        <a:t>0.259</a:t>
                      </a:r>
                      <a:endParaRPr lang="en-GB" sz="1400"/>
                    </a:p>
                  </a:txBody>
                  <a:tcPr/>
                </a:tc>
                <a:tc>
                  <a:txBody>
                    <a:bodyPr/>
                    <a:lstStyle/>
                    <a:p>
                      <a:r>
                        <a:rPr lang="en-SG" sz="1400"/>
                        <a:t>82.338</a:t>
                      </a:r>
                      <a:endParaRPr lang="en-GB" sz="1400"/>
                    </a:p>
                  </a:txBody>
                  <a:tcPr/>
                </a:tc>
                <a:tc>
                  <a:txBody>
                    <a:bodyPr/>
                    <a:lstStyle/>
                    <a:p>
                      <a:r>
                        <a:rPr lang="en-SG" sz="1400"/>
                        <a:t>0.307</a:t>
                      </a:r>
                      <a:endParaRPr lang="en-GB" sz="1400"/>
                    </a:p>
                  </a:txBody>
                  <a:tcPr/>
                </a:tc>
                <a:extLst>
                  <a:ext uri="{0D108BD9-81ED-4DB2-BD59-A6C34878D82A}">
                    <a16:rowId xmlns:a16="http://schemas.microsoft.com/office/drawing/2014/main" val="95465167"/>
                  </a:ext>
                </a:extLst>
              </a:tr>
              <a:tr h="274305">
                <a:tc>
                  <a:txBody>
                    <a:bodyPr/>
                    <a:lstStyle/>
                    <a:p>
                      <a:r>
                        <a:rPr lang="en-GB" sz="1400"/>
                        <a:t>Indonesia</a:t>
                      </a:r>
                    </a:p>
                  </a:txBody>
                  <a:tcPr/>
                </a:tc>
                <a:tc>
                  <a:txBody>
                    <a:bodyPr/>
                    <a:lstStyle/>
                    <a:p>
                      <a:r>
                        <a:rPr lang="en-GB" sz="1400"/>
                        <a:t>69</a:t>
                      </a:r>
                    </a:p>
                  </a:txBody>
                  <a:tcPr/>
                </a:tc>
                <a:tc>
                  <a:txBody>
                    <a:bodyPr/>
                    <a:lstStyle/>
                    <a:p>
                      <a:r>
                        <a:rPr lang="en-SG" sz="1400"/>
                        <a:t>252.000</a:t>
                      </a:r>
                      <a:endParaRPr lang="en-GB" sz="1400"/>
                    </a:p>
                  </a:txBody>
                  <a:tcPr/>
                </a:tc>
                <a:tc>
                  <a:txBody>
                    <a:bodyPr/>
                    <a:lstStyle/>
                    <a:p>
                      <a:r>
                        <a:rPr lang="en-SG" sz="1400"/>
                        <a:t>0.109 </a:t>
                      </a:r>
                      <a:endParaRPr lang="en-GB" sz="1400"/>
                    </a:p>
                  </a:txBody>
                  <a:tcPr/>
                </a:tc>
                <a:tc>
                  <a:txBody>
                    <a:bodyPr/>
                    <a:lstStyle/>
                    <a:p>
                      <a:r>
                        <a:rPr lang="en-SG" sz="1400"/>
                        <a:t>1 798.562</a:t>
                      </a:r>
                      <a:endParaRPr lang="en-GB" sz="1400"/>
                    </a:p>
                  </a:txBody>
                  <a:tcPr/>
                </a:tc>
                <a:tc>
                  <a:txBody>
                    <a:bodyPr/>
                    <a:lstStyle/>
                    <a:p>
                      <a:r>
                        <a:rPr lang="en-SG" sz="1400"/>
                        <a:t>0.083</a:t>
                      </a:r>
                      <a:endParaRPr lang="en-GB" sz="1400"/>
                    </a:p>
                  </a:txBody>
                  <a:tcPr/>
                </a:tc>
                <a:extLst>
                  <a:ext uri="{0D108BD9-81ED-4DB2-BD59-A6C34878D82A}">
                    <a16:rowId xmlns:a16="http://schemas.microsoft.com/office/drawing/2014/main" val="1156089194"/>
                  </a:ext>
                </a:extLst>
              </a:tr>
              <a:tr h="274305">
                <a:tc>
                  <a:txBody>
                    <a:bodyPr/>
                    <a:lstStyle/>
                    <a:p>
                      <a:r>
                        <a:rPr lang="en-SG" sz="1400" kern="1200">
                          <a:effectLst/>
                        </a:rPr>
                        <a:t>Lao PDR</a:t>
                      </a:r>
                      <a:endParaRPr lang="en-GB" sz="1400"/>
                    </a:p>
                  </a:txBody>
                  <a:tcPr/>
                </a:tc>
                <a:tc>
                  <a:txBody>
                    <a:bodyPr/>
                    <a:lstStyle/>
                    <a:p>
                      <a:r>
                        <a:rPr lang="en-GB" sz="1400"/>
                        <a:t>89</a:t>
                      </a:r>
                    </a:p>
                  </a:txBody>
                  <a:tcPr/>
                </a:tc>
                <a:tc>
                  <a:txBody>
                    <a:bodyPr/>
                    <a:lstStyle/>
                    <a:p>
                      <a:r>
                        <a:rPr lang="en-SG" sz="1400"/>
                        <a:t>6.300</a:t>
                      </a:r>
                      <a:endParaRPr lang="en-GB" sz="1400"/>
                    </a:p>
                  </a:txBody>
                  <a:tcPr/>
                </a:tc>
                <a:tc>
                  <a:txBody>
                    <a:bodyPr/>
                    <a:lstStyle/>
                    <a:p>
                      <a:r>
                        <a:rPr lang="en-SG" sz="1400"/>
                        <a:t>0.108</a:t>
                      </a:r>
                      <a:endParaRPr lang="en-GB" sz="1400"/>
                    </a:p>
                  </a:txBody>
                  <a:tcPr/>
                </a:tc>
                <a:tc>
                  <a:txBody>
                    <a:bodyPr/>
                    <a:lstStyle/>
                    <a:p>
                      <a:r>
                        <a:rPr lang="en-SG" sz="1400"/>
                        <a:t>73.910</a:t>
                      </a:r>
                      <a:endParaRPr lang="en-GB" sz="1400"/>
                    </a:p>
                  </a:txBody>
                  <a:tcPr/>
                </a:tc>
                <a:tc>
                  <a:txBody>
                    <a:bodyPr/>
                    <a:lstStyle/>
                    <a:p>
                      <a:r>
                        <a:rPr lang="en-SG" sz="1400"/>
                        <a:t>0.237</a:t>
                      </a:r>
                      <a:endParaRPr lang="en-GB" sz="1400"/>
                    </a:p>
                  </a:txBody>
                  <a:tcPr/>
                </a:tc>
                <a:extLst>
                  <a:ext uri="{0D108BD9-81ED-4DB2-BD59-A6C34878D82A}">
                    <a16:rowId xmlns:a16="http://schemas.microsoft.com/office/drawing/2014/main" val="2864177322"/>
                  </a:ext>
                </a:extLst>
              </a:tr>
              <a:tr h="466319">
                <a:tc>
                  <a:txBody>
                    <a:bodyPr/>
                    <a:lstStyle/>
                    <a:p>
                      <a:r>
                        <a:rPr lang="en-GB" sz="1400"/>
                        <a:t>Papua New Guinea</a:t>
                      </a:r>
                    </a:p>
                  </a:txBody>
                  <a:tcPr/>
                </a:tc>
                <a:tc>
                  <a:txBody>
                    <a:bodyPr/>
                    <a:lstStyle/>
                    <a:p>
                      <a:r>
                        <a:rPr lang="en-GB" sz="1400"/>
                        <a:t>95</a:t>
                      </a:r>
                    </a:p>
                  </a:txBody>
                  <a:tcPr/>
                </a:tc>
                <a:tc>
                  <a:txBody>
                    <a:bodyPr/>
                    <a:lstStyle/>
                    <a:p>
                      <a:r>
                        <a:rPr lang="en-SG" sz="1400"/>
                        <a:t>18.250</a:t>
                      </a:r>
                      <a:endParaRPr lang="en-GB" sz="1400"/>
                    </a:p>
                  </a:txBody>
                  <a:tcPr/>
                </a:tc>
                <a:tc>
                  <a:txBody>
                    <a:bodyPr/>
                    <a:lstStyle/>
                    <a:p>
                      <a:r>
                        <a:rPr lang="en-SG" sz="1400"/>
                        <a:t>0.285</a:t>
                      </a:r>
                      <a:endParaRPr lang="en-GB" sz="1400"/>
                    </a:p>
                  </a:txBody>
                  <a:tcPr/>
                </a:tc>
                <a:tc>
                  <a:txBody>
                    <a:bodyPr/>
                    <a:lstStyle/>
                    <a:p>
                      <a:r>
                        <a:rPr lang="en-SG" sz="1400"/>
                        <a:t>15.065</a:t>
                      </a:r>
                      <a:endParaRPr lang="en-GB" sz="1400"/>
                    </a:p>
                  </a:txBody>
                  <a:tcPr/>
                </a:tc>
                <a:tc>
                  <a:txBody>
                    <a:bodyPr/>
                    <a:lstStyle/>
                    <a:p>
                      <a:r>
                        <a:rPr lang="en-SG" sz="1400"/>
                        <a:t>0.076</a:t>
                      </a:r>
                      <a:endParaRPr lang="en-GB" sz="1400"/>
                    </a:p>
                  </a:txBody>
                  <a:tcPr/>
                </a:tc>
                <a:extLst>
                  <a:ext uri="{0D108BD9-81ED-4DB2-BD59-A6C34878D82A}">
                    <a16:rowId xmlns:a16="http://schemas.microsoft.com/office/drawing/2014/main" val="4058987802"/>
                  </a:ext>
                </a:extLst>
              </a:tr>
              <a:tr h="274305">
                <a:tc>
                  <a:txBody>
                    <a:bodyPr/>
                    <a:lstStyle/>
                    <a:p>
                      <a:r>
                        <a:rPr lang="en-GB" sz="1400"/>
                        <a:t>Malaysia</a:t>
                      </a:r>
                    </a:p>
                  </a:txBody>
                  <a:tcPr/>
                </a:tc>
                <a:tc>
                  <a:txBody>
                    <a:bodyPr/>
                    <a:lstStyle/>
                    <a:p>
                      <a:r>
                        <a:rPr lang="en-GB" sz="1400"/>
                        <a:t>116</a:t>
                      </a:r>
                    </a:p>
                  </a:txBody>
                  <a:tcPr/>
                </a:tc>
                <a:tc>
                  <a:txBody>
                    <a:bodyPr/>
                    <a:lstStyle/>
                    <a:p>
                      <a:r>
                        <a:rPr lang="en-SG" sz="1400"/>
                        <a:t>21.450 </a:t>
                      </a:r>
                      <a:endParaRPr lang="en-GB" sz="1400"/>
                    </a:p>
                  </a:txBody>
                  <a:tcPr/>
                </a:tc>
                <a:tc>
                  <a:txBody>
                    <a:bodyPr/>
                    <a:lstStyle/>
                    <a:p>
                      <a:r>
                        <a:rPr lang="en-SG" sz="1400"/>
                        <a:t>0.078</a:t>
                      </a:r>
                      <a:endParaRPr lang="en-GB" sz="1400"/>
                    </a:p>
                  </a:txBody>
                  <a:tcPr/>
                </a:tc>
                <a:tc>
                  <a:txBody>
                    <a:bodyPr/>
                    <a:lstStyle/>
                    <a:p>
                      <a:r>
                        <a:rPr lang="en-SG" sz="1400"/>
                        <a:t>182.228</a:t>
                      </a:r>
                      <a:endParaRPr lang="en-GB" sz="1400"/>
                    </a:p>
                  </a:txBody>
                  <a:tcPr/>
                </a:tc>
                <a:tc>
                  <a:txBody>
                    <a:bodyPr/>
                    <a:lstStyle/>
                    <a:p>
                      <a:r>
                        <a:rPr lang="en-SG" sz="1400"/>
                        <a:t>0.033</a:t>
                      </a:r>
                      <a:endParaRPr lang="en-GB" sz="1400"/>
                    </a:p>
                  </a:txBody>
                  <a:tcPr/>
                </a:tc>
                <a:extLst>
                  <a:ext uri="{0D108BD9-81ED-4DB2-BD59-A6C34878D82A}">
                    <a16:rowId xmlns:a16="http://schemas.microsoft.com/office/drawing/2014/main" val="2917149591"/>
                  </a:ext>
                </a:extLst>
              </a:tr>
              <a:tr h="274305">
                <a:tc>
                  <a:txBody>
                    <a:bodyPr/>
                    <a:lstStyle/>
                    <a:p>
                      <a:r>
                        <a:rPr lang="en-GB" sz="1400"/>
                        <a:t>Timor-Leste</a:t>
                      </a:r>
                    </a:p>
                  </a:txBody>
                  <a:tcPr/>
                </a:tc>
                <a:tc>
                  <a:txBody>
                    <a:bodyPr/>
                    <a:lstStyle/>
                    <a:p>
                      <a:r>
                        <a:rPr lang="en-GB" sz="1400"/>
                        <a:t>177</a:t>
                      </a:r>
                    </a:p>
                  </a:txBody>
                  <a:tcPr/>
                </a:tc>
                <a:tc>
                  <a:txBody>
                    <a:bodyPr/>
                    <a:lstStyle/>
                    <a:p>
                      <a:r>
                        <a:rPr lang="en-SG" sz="1400"/>
                        <a:t>0.100</a:t>
                      </a:r>
                      <a:endParaRPr lang="en-GB" sz="1400"/>
                    </a:p>
                  </a:txBody>
                  <a:tcPr/>
                </a:tc>
                <a:tc>
                  <a:txBody>
                    <a:bodyPr/>
                    <a:lstStyle/>
                    <a:p>
                      <a:r>
                        <a:rPr lang="en-SG" sz="1400"/>
                        <a:t>0.010</a:t>
                      </a:r>
                      <a:endParaRPr lang="en-GB" sz="1400"/>
                    </a:p>
                  </a:txBody>
                  <a:tcPr/>
                </a:tc>
                <a:tc>
                  <a:txBody>
                    <a:bodyPr/>
                    <a:lstStyle/>
                    <a:p>
                      <a:r>
                        <a:rPr lang="en-SG" sz="1400"/>
                        <a:t>0.266</a:t>
                      </a:r>
                      <a:endParaRPr lang="en-GB" sz="1400"/>
                    </a:p>
                  </a:txBody>
                  <a:tcPr/>
                </a:tc>
                <a:tc>
                  <a:txBody>
                    <a:bodyPr/>
                    <a:lstStyle/>
                    <a:p>
                      <a:r>
                        <a:rPr lang="en-SG" sz="1400"/>
                        <a:t>0.004</a:t>
                      </a:r>
                      <a:endParaRPr lang="en-GB" sz="1400"/>
                    </a:p>
                  </a:txBody>
                  <a:tcPr/>
                </a:tc>
                <a:extLst>
                  <a:ext uri="{0D108BD9-81ED-4DB2-BD59-A6C34878D82A}">
                    <a16:rowId xmlns:a16="http://schemas.microsoft.com/office/drawing/2014/main" val="690426263"/>
                  </a:ext>
                </a:extLst>
              </a:tr>
            </a:tbl>
          </a:graphicData>
        </a:graphic>
      </p:graphicFrame>
      <p:sp>
        <p:nvSpPr>
          <p:cNvPr id="7" name="Rectangle 6">
            <a:extLst>
              <a:ext uri="{FF2B5EF4-FFF2-40B4-BE49-F238E27FC236}">
                <a16:creationId xmlns:a16="http://schemas.microsoft.com/office/drawing/2014/main" id="{07209926-311E-2F40-9A3A-EAC8019FE69D}"/>
              </a:ext>
            </a:extLst>
          </p:cNvPr>
          <p:cNvSpPr/>
          <p:nvPr/>
        </p:nvSpPr>
        <p:spPr>
          <a:xfrm>
            <a:off x="5868444" y="4947797"/>
            <a:ext cx="4572000" cy="246221"/>
          </a:xfrm>
          <a:prstGeom prst="rect">
            <a:avLst/>
          </a:prstGeom>
        </p:spPr>
        <p:txBody>
          <a:bodyPr>
            <a:spAutoFit/>
          </a:bodyPr>
          <a:lstStyle/>
          <a:p>
            <a:r>
              <a:rPr lang="en-GB" sz="1000"/>
              <a:t>Global Climate Risk Index 2019 (for 1998-2017 period)</a:t>
            </a:r>
          </a:p>
        </p:txBody>
      </p:sp>
    </p:spTree>
    <p:extLst>
      <p:ext uri="{BB962C8B-B14F-4D97-AF65-F5344CB8AC3E}">
        <p14:creationId xmlns:p14="http://schemas.microsoft.com/office/powerpoint/2010/main" val="3760538844"/>
      </p:ext>
    </p:extLst>
  </p:cSld>
  <p:clrMapOvr>
    <a:masterClrMapping/>
  </p:clrMapOvr>
</p:sld>
</file>

<file path=ppt/theme/theme1.xml><?xml version="1.0" encoding="utf-8"?>
<a:theme xmlns:a="http://schemas.openxmlformats.org/drawingml/2006/main" name="KWM Onscreen Presentation">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332888"/>
      </a:accent4>
      <a:accent5>
        <a:srgbClr val="FFCC00"/>
      </a:accent5>
      <a:accent6>
        <a:srgbClr val="EE6622"/>
      </a:accent6>
      <a:hlink>
        <a:srgbClr val="0055AA"/>
      </a:hlink>
      <a:folHlink>
        <a:srgbClr val="332888"/>
      </a:folHlink>
    </a:clrScheme>
    <a:fontScheme name="KW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7982956C4C5F4E865ED87849D24819" ma:contentTypeVersion="10" ma:contentTypeDescription="Create a new document." ma:contentTypeScope="" ma:versionID="bbf3f845c4f3618aba83e3b1be263f45">
  <xsd:schema xmlns:xsd="http://www.w3.org/2001/XMLSchema" xmlns:xs="http://www.w3.org/2001/XMLSchema" xmlns:p="http://schemas.microsoft.com/office/2006/metadata/properties" xmlns:ns3="0dd7467e-6ac7-4085-9219-de168a09a0a9" xmlns:ns4="3e68d376-4b85-480b-a610-1e8362a20175" targetNamespace="http://schemas.microsoft.com/office/2006/metadata/properties" ma:root="true" ma:fieldsID="00f0c4330490daea3359e66e9d6db865" ns3:_="" ns4:_="">
    <xsd:import namespace="0dd7467e-6ac7-4085-9219-de168a09a0a9"/>
    <xsd:import namespace="3e68d376-4b85-480b-a610-1e8362a2017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7467e-6ac7-4085-9219-de168a09a0a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68d376-4b85-480b-a610-1e8362a201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1125D0-1346-4B92-86B8-7FB5B5BB8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d7467e-6ac7-4085-9219-de168a09a0a9"/>
    <ds:schemaRef ds:uri="3e68d376-4b85-480b-a610-1e8362a201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BFBA10-EE2F-4B01-9731-908EA8300B51}">
  <ds:schemaRefs>
    <ds:schemaRef ds:uri="http://schemas.microsoft.com/sharepoint/v3/contenttype/forms"/>
  </ds:schemaRefs>
</ds:datastoreItem>
</file>

<file path=customXml/itemProps3.xml><?xml version="1.0" encoding="utf-8"?>
<ds:datastoreItem xmlns:ds="http://schemas.openxmlformats.org/officeDocument/2006/customXml" ds:itemID="{92F38530-6712-4BCA-A654-C24629302FE9}">
  <ds:schemaRefs>
    <ds:schemaRef ds:uri="http://schemas.openxmlformats.org/package/2006/metadata/core-properties"/>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0dd7467e-6ac7-4085-9219-de168a09a0a9"/>
    <ds:schemaRef ds:uri="http://www.w3.org/XML/1998/namespace"/>
    <ds:schemaRef ds:uri="3e68d376-4b85-480b-a610-1e8362a2017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106</TotalTime>
  <Words>2060</Words>
  <Application>Microsoft Office PowerPoint</Application>
  <PresentationFormat>On-screen Show (16:9)</PresentationFormat>
  <Paragraphs>288</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Symbol</vt:lpstr>
      <vt:lpstr>Wingdings</vt:lpstr>
      <vt:lpstr>KWM Onscreen Presentation</vt:lpstr>
      <vt:lpstr>PowerPoint Presentation</vt:lpstr>
      <vt:lpstr>Why Children?</vt:lpstr>
      <vt:lpstr>Climate Change Impacts on Children</vt:lpstr>
      <vt:lpstr>Environmental Impacts on Children</vt:lpstr>
      <vt:lpstr>What Are The Main Climate Risks for our Region? </vt:lpstr>
      <vt:lpstr>Floods and Severe Storms</vt:lpstr>
      <vt:lpstr>East Asia Pacific - 1/3 of Global CO2 emissions </vt:lpstr>
      <vt:lpstr>Air Pollution</vt:lpstr>
      <vt:lpstr>PowerPoint Presentation</vt:lpstr>
      <vt:lpstr>Impact on education – Indonesia example</vt:lpstr>
      <vt:lpstr>UNICEF’s Focus Areas</vt:lpstr>
      <vt:lpstr>PowerPoint Presentation</vt:lpstr>
      <vt:lpstr>PowerPoint Presentation</vt:lpstr>
      <vt:lpstr>Laws relating to child rights</vt:lpstr>
      <vt:lpstr>Laws since 1989</vt:lpstr>
      <vt:lpstr>Overview of Existing Laws in Five Countries</vt:lpstr>
      <vt:lpstr>Overview of Existing Laws in Five Countries</vt:lpstr>
      <vt:lpstr>Recommendations</vt:lpstr>
      <vt:lpstr>Examples of what this looks like in practice</vt:lpstr>
      <vt:lpstr>Thank you</vt:lpstr>
    </vt:vector>
  </TitlesOfParts>
  <Company>King &amp; Wood Mallesons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KWM</dc:creator>
  <cp:lastModifiedBy>Sowmya Kadandale</cp:lastModifiedBy>
  <cp:revision>25</cp:revision>
  <cp:lastPrinted>2013-05-19T23:20:37Z</cp:lastPrinted>
  <dcterms:created xsi:type="dcterms:W3CDTF">2019-10-17T04:12:53Z</dcterms:created>
  <dcterms:modified xsi:type="dcterms:W3CDTF">2019-10-22T01:59:23Z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WMStyles">
    <vt:lpwstr>Onscreen</vt:lpwstr>
  </property>
  <property fmtid="{D5CDD505-2E9C-101B-9397-08002B2CF9AE}" pid="3" name="KWMThemeColour">
    <vt:lpwstr>cyan</vt:lpwstr>
  </property>
  <property fmtid="{D5CDD505-2E9C-101B-9397-08002B2CF9AE}" pid="4" name="M_SSCheck">
    <vt:lpwstr>0100100</vt:lpwstr>
  </property>
  <property fmtid="{D5CDD505-2E9C-101B-9397-08002B2CF9AE}" pid="5" name="M_SSFix">
    <vt:lpwstr>05XX5XX</vt:lpwstr>
  </property>
  <property fmtid="{D5CDD505-2E9C-101B-9397-08002B2CF9AE}" pid="6" name="SlideDeck">
    <vt:lpwstr>OnscreenPresentation.pptx</vt:lpwstr>
  </property>
  <property fmtid="{D5CDD505-2E9C-101B-9397-08002B2CF9AE}" pid="7" name="ContentTypeId">
    <vt:lpwstr>0x010100477982956C4C5F4E865ED87849D24819</vt:lpwstr>
  </property>
</Properties>
</file>